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25"/>
  </p:notesMasterIdLst>
  <p:sldIdLst>
    <p:sldId id="272" r:id="rId2"/>
    <p:sldId id="277" r:id="rId3"/>
    <p:sldId id="306" r:id="rId4"/>
    <p:sldId id="307" r:id="rId5"/>
    <p:sldId id="278" r:id="rId6"/>
    <p:sldId id="281" r:id="rId7"/>
    <p:sldId id="308" r:id="rId8"/>
    <p:sldId id="288" r:id="rId9"/>
    <p:sldId id="310" r:id="rId10"/>
    <p:sldId id="311" r:id="rId11"/>
    <p:sldId id="312" r:id="rId12"/>
    <p:sldId id="313" r:id="rId13"/>
    <p:sldId id="314" r:id="rId14"/>
    <p:sldId id="315" r:id="rId15"/>
    <p:sldId id="318" r:id="rId16"/>
    <p:sldId id="317" r:id="rId17"/>
    <p:sldId id="320" r:id="rId18"/>
    <p:sldId id="321" r:id="rId19"/>
    <p:sldId id="319" r:id="rId20"/>
    <p:sldId id="316" r:id="rId21"/>
    <p:sldId id="322" r:id="rId22"/>
    <p:sldId id="323" r:id="rId23"/>
    <p:sldId id="294" r:id="rId24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Мединський Максим Сергійович" initials="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FFE1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303"/>
    <p:restoredTop sz="96058"/>
  </p:normalViewPr>
  <p:slideViewPr>
    <p:cSldViewPr snapToGrid="0" snapToObjects="1">
      <p:cViewPr>
        <p:scale>
          <a:sx n="90" d="100"/>
          <a:sy n="90" d="100"/>
        </p:scale>
        <p:origin x="-139" y="4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05127637-B619-4D29-B477-7179D05C8940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US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n-US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56703F2C-8071-493C-9A93-2A29922BD2D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3C5885-B581-418C-9249-81E19C82876B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364B8-9885-4113-B448-8A8A44F2284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AE09C2-7F8D-4244-90C4-E0164D9DF986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ACAE5D-842B-45DA-81B2-245B73A90D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0E3AAD-DD5D-4AED-B612-7D4B3E4C822E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A3C1EC-5E5B-4AF2-9E77-7E9F14AEB7C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0A2AD8-33B9-4C5D-89C5-E6F34B4CF75C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6CDF5-88E5-480D-A528-F38540D932E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388223-5A51-4C8B-B0AA-A03433B8D5B5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8AEFFA8-8490-4FD2-A6F8-665284384DE0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24EA0A-D357-4252-9417-A85F632BA737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664C8A-80A3-413C-94BD-8AC053E0298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AF4EB1-3376-41C6-941F-19A5C1A18451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12C508-5CE7-4958-B6D1-0D07CFA843B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A4DE13-015D-44AC-BE6F-F65E5A095BFF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0DC58-7AF1-42F6-B7F8-2A3A568EC11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n-US" noProof="0" smtClean="0"/>
              <a:t>Drag picture to placeholder or click icon to add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81FF0C-CB23-4D58-AEF8-378884C33EBE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335ED2-C0E8-470F-A7B3-55731921CC2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4FE32-8EEA-417A-A47A-69DA0055CE85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6AB922-1B88-44A7-8A1E-E2AEF161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7CCD1E-D037-44EF-8557-314F79616543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A6D791-0FFE-4E6D-9FFD-372225C614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6DFD87DA-88AF-484A-9B53-8C128A483DDB}" type="datetimeFigureOut">
              <a:rPr lang="en-US"/>
              <a:pPr>
                <a:defRPr/>
              </a:pPr>
              <a:t>4/13/2017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FC9F7C10-363D-41F0-88F0-AA5839856E7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0" r:id="rId2"/>
    <p:sldLayoutId id="2147483669" r:id="rId3"/>
    <p:sldLayoutId id="2147483668" r:id="rId4"/>
    <p:sldLayoutId id="2147483667" r:id="rId5"/>
    <p:sldLayoutId id="2147483666" r:id="rId6"/>
    <p:sldLayoutId id="2147483665" r:id="rId7"/>
    <p:sldLayoutId id="2147483664" r:id="rId8"/>
    <p:sldLayoutId id="2147483663" r:id="rId9"/>
    <p:sldLayoutId id="2147483662" r:id="rId10"/>
    <p:sldLayoutId id="2147483661" r:id="rId11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4" Type="http://schemas.openxmlformats.org/officeDocument/2006/relationships/oleObject" Target="../embeddings/oleObject1.bin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7" Type="http://schemas.openxmlformats.org/officeDocument/2006/relationships/image" Target="../media/image11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Box 3"/>
          <p:cNvSpPr txBox="1">
            <a:spLocks noChangeArrowheads="1"/>
          </p:cNvSpPr>
          <p:nvPr/>
        </p:nvSpPr>
        <p:spPr bwMode="auto">
          <a:xfrm>
            <a:off x="881063" y="2316163"/>
            <a:ext cx="7362825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85000"/>
              </a:lnSpc>
            </a:pPr>
            <a:r>
              <a:rPr lang="en-US" sz="6000" b="1">
                <a:solidFill>
                  <a:srgbClr val="70AD47"/>
                </a:solidFill>
                <a:latin typeface="Calibri" pitchFamily="34" charset="0"/>
              </a:rPr>
              <a:t>#ELECTROTODAY</a:t>
            </a:r>
          </a:p>
          <a:p>
            <a:pPr>
              <a:lnSpc>
                <a:spcPct val="85000"/>
              </a:lnSpc>
            </a:pPr>
            <a:endParaRPr lang="en-US" sz="2800" b="1">
              <a:solidFill>
                <a:srgbClr val="70AD47"/>
              </a:solidFill>
              <a:latin typeface="Calibri" pitchFamily="34" charset="0"/>
            </a:endParaRPr>
          </a:p>
          <a:p>
            <a:pPr>
              <a:lnSpc>
                <a:spcPct val="85000"/>
              </a:lnSpc>
            </a:pPr>
            <a:r>
              <a:rPr lang="uk-UA" sz="3600" b="1">
                <a:solidFill>
                  <a:srgbClr val="70AD47"/>
                </a:solidFill>
                <a:latin typeface="Calibri" pitchFamily="34" charset="0"/>
              </a:rPr>
              <a:t>Концепція реформи щодо стимулювання розвитку ринку електричного транспорту в Україні</a:t>
            </a:r>
            <a:endParaRPr lang="en-US" sz="3600" b="1">
              <a:solidFill>
                <a:srgbClr val="70AD47"/>
              </a:solidFill>
              <a:latin typeface="Calibri" pitchFamily="34" charset="0"/>
            </a:endParaRPr>
          </a:p>
        </p:txBody>
      </p: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655638" y="2386013"/>
            <a:ext cx="0" cy="2555875"/>
          </a:xfrm>
          <a:prstGeom prst="line">
            <a:avLst/>
          </a:prstGeom>
          <a:noFill/>
          <a:ln w="889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rgbClr val="92D050"/>
              </a:solidFill>
              <a:latin typeface="+mn-lt"/>
            </a:endParaRPr>
          </a:p>
        </p:txBody>
      </p:sp>
      <p:sp>
        <p:nvSpPr>
          <p:cNvPr id="14340" name="Rectangle 1"/>
          <p:cNvSpPr>
            <a:spLocks noChangeArrowheads="1"/>
          </p:cNvSpPr>
          <p:nvPr/>
        </p:nvSpPr>
        <p:spPr bwMode="auto">
          <a:xfrm>
            <a:off x="2481263" y="5830888"/>
            <a:ext cx="4181475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3200">
                <a:solidFill>
                  <a:schemeClr val="bg1"/>
                </a:solidFill>
                <a:latin typeface="Calibri" pitchFamily="34" charset="0"/>
              </a:rPr>
              <a:t>ВОЛОДИМИР ОМЕЛЯН</a:t>
            </a:r>
            <a:endParaRPr lang="en-US" sz="3200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14341" name="Picture 2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55638" y="541338"/>
            <a:ext cx="48260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15363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43354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Чому це важливо?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60375" y="3978275"/>
            <a:ext cx="2178050" cy="16922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uk-UA" sz="2400" b="1">
                <a:solidFill>
                  <a:schemeClr val="bg1"/>
                </a:solidFill>
                <a:latin typeface="Calibri" pitchFamily="34" charset="0"/>
              </a:rPr>
              <a:t>ДЕШЕВШЕ</a:t>
            </a:r>
          </a:p>
          <a:p>
            <a:pPr algn="ctr"/>
            <a:endParaRPr lang="uk-UA" sz="2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endParaRPr lang="uk-UA" sz="2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uk-UA" sz="2000">
                <a:solidFill>
                  <a:srgbClr val="D9D9D9"/>
                </a:solidFill>
                <a:latin typeface="Calibri" pitchFamily="34" charset="0"/>
              </a:rPr>
              <a:t>до 20 грн/день</a:t>
            </a:r>
          </a:p>
          <a:p>
            <a:pPr algn="ctr"/>
            <a:r>
              <a:rPr lang="uk-UA" sz="2000">
                <a:solidFill>
                  <a:srgbClr val="D9D9D9"/>
                </a:solidFill>
                <a:latin typeface="Calibri" pitchFamily="34" charset="0"/>
              </a:rPr>
              <a:t>для заправки авто</a:t>
            </a:r>
            <a:endParaRPr lang="en-US" sz="2000">
              <a:solidFill>
                <a:srgbClr val="D9D9D9"/>
              </a:solidFill>
              <a:latin typeface="Calibri" pitchFamily="34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3395663" y="3916363"/>
            <a:ext cx="2352675" cy="17541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uk-UA" sz="2400" b="1">
                <a:solidFill>
                  <a:schemeClr val="bg1"/>
                </a:solidFill>
                <a:latin typeface="Calibri" pitchFamily="34" charset="0"/>
              </a:rPr>
              <a:t>ЕНЕРГЕТИЧНА</a:t>
            </a:r>
          </a:p>
          <a:p>
            <a:pPr algn="ctr"/>
            <a:r>
              <a:rPr lang="uk-UA" sz="2400" b="1">
                <a:solidFill>
                  <a:schemeClr val="bg1"/>
                </a:solidFill>
                <a:latin typeface="Calibri" pitchFamily="34" charset="0"/>
              </a:rPr>
              <a:t>НЕЗАЛЕЖНІСТЬ</a:t>
            </a:r>
          </a:p>
          <a:p>
            <a:pPr algn="ctr"/>
            <a:endParaRPr lang="uk-UA" sz="2000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uk-UA" sz="2000">
                <a:solidFill>
                  <a:srgbClr val="D9D9D9"/>
                </a:solidFill>
                <a:latin typeface="Calibri" pitchFamily="34" charset="0"/>
              </a:rPr>
              <a:t>зменшення імпорту</a:t>
            </a:r>
          </a:p>
          <a:p>
            <a:pPr algn="ctr"/>
            <a:r>
              <a:rPr lang="uk-UA" sz="2000">
                <a:solidFill>
                  <a:srgbClr val="D9D9D9"/>
                </a:solidFill>
                <a:latin typeface="Calibri" pitchFamily="34" charset="0"/>
              </a:rPr>
              <a:t>нафтопродуктів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337300" y="3916363"/>
            <a:ext cx="2478088" cy="18161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</a:rPr>
              <a:t>ВІДСУТНІСТЬ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</a:rPr>
              <a:t>ВИКИДІВ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uk-UA" sz="2000" dirty="0">
              <a:solidFill>
                <a:schemeClr val="bg1"/>
              </a:solidFill>
              <a:latin typeface="+mn-lt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нульові викиди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під час користування</a:t>
            </a:r>
            <a:endParaRPr lang="uk-UA" sz="2000" dirty="0">
              <a:solidFill>
                <a:schemeClr val="bg1">
                  <a:lumMod val="85000"/>
                </a:schemeClr>
              </a:solidFill>
              <a:latin typeface="+mn-lt"/>
            </a:endParaRPr>
          </a:p>
        </p:txBody>
      </p:sp>
      <p:grpSp>
        <p:nvGrpSpPr>
          <p:cNvPr id="15367" name="Group 10"/>
          <p:cNvGrpSpPr>
            <a:grpSpLocks/>
          </p:cNvGrpSpPr>
          <p:nvPr/>
        </p:nvGrpSpPr>
        <p:grpSpPr bwMode="auto">
          <a:xfrm>
            <a:off x="795338" y="1903413"/>
            <a:ext cx="1544637" cy="1544637"/>
            <a:chOff x="795997" y="1903128"/>
            <a:chExt cx="1544465" cy="1544465"/>
          </a:xfrm>
        </p:grpSpPr>
        <p:sp>
          <p:nvSpPr>
            <p:cNvPr id="15374" name="Oval 15"/>
            <p:cNvSpPr>
              <a:spLocks noChangeArrowheads="1"/>
            </p:cNvSpPr>
            <p:nvPr/>
          </p:nvSpPr>
          <p:spPr bwMode="auto">
            <a:xfrm>
              <a:off x="795997" y="1903128"/>
              <a:ext cx="1544465" cy="1544465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altLang="ru-RU" sz="1200"/>
            </a:p>
          </p:txBody>
        </p:sp>
        <p:sp>
          <p:nvSpPr>
            <p:cNvPr id="15375" name="TextBox 3"/>
            <p:cNvSpPr txBox="1">
              <a:spLocks noChangeArrowheads="1"/>
            </p:cNvSpPr>
            <p:nvPr/>
          </p:nvSpPr>
          <p:spPr bwMode="auto">
            <a:xfrm>
              <a:off x="1223568" y="2029475"/>
              <a:ext cx="652743" cy="12003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sz="7200" b="1">
                  <a:solidFill>
                    <a:schemeClr val="bg1"/>
                  </a:solidFill>
                  <a:latin typeface="Calibri" pitchFamily="34" charset="0"/>
                </a:rPr>
                <a:t>$</a:t>
              </a:r>
              <a:endParaRPr lang="ru-RU" sz="7200" b="1">
                <a:solidFill>
                  <a:schemeClr val="bg1"/>
                </a:solidFill>
                <a:latin typeface="Calibri" pitchFamily="34" charset="0"/>
              </a:endParaRPr>
            </a:p>
          </p:txBody>
        </p:sp>
      </p:grpSp>
      <p:grpSp>
        <p:nvGrpSpPr>
          <p:cNvPr id="15368" name="Group 4"/>
          <p:cNvGrpSpPr>
            <a:grpSpLocks/>
          </p:cNvGrpSpPr>
          <p:nvPr/>
        </p:nvGrpSpPr>
        <p:grpSpPr bwMode="auto">
          <a:xfrm>
            <a:off x="3800475" y="1903413"/>
            <a:ext cx="1543050" cy="1544637"/>
            <a:chOff x="3799767" y="1903128"/>
            <a:chExt cx="1544465" cy="1544465"/>
          </a:xfrm>
        </p:grpSpPr>
        <p:sp>
          <p:nvSpPr>
            <p:cNvPr id="15372" name="Oval 15"/>
            <p:cNvSpPr>
              <a:spLocks noChangeArrowheads="1"/>
            </p:cNvSpPr>
            <p:nvPr/>
          </p:nvSpPr>
          <p:spPr bwMode="auto">
            <a:xfrm>
              <a:off x="3799767" y="1903128"/>
              <a:ext cx="1544465" cy="1544465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altLang="ru-RU" sz="1200"/>
            </a:p>
          </p:txBody>
        </p:sp>
        <p:pic>
          <p:nvPicPr>
            <p:cNvPr id="15373" name="Рисунок 8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4034406" y="2212514"/>
              <a:ext cx="1077089" cy="92475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pSp>
        <p:nvGrpSpPr>
          <p:cNvPr id="15369" name="Group 2"/>
          <p:cNvGrpSpPr>
            <a:grpSpLocks/>
          </p:cNvGrpSpPr>
          <p:nvPr/>
        </p:nvGrpSpPr>
        <p:grpSpPr bwMode="auto">
          <a:xfrm>
            <a:off x="6804025" y="1903413"/>
            <a:ext cx="1544638" cy="1544637"/>
            <a:chOff x="6600698" y="1903128"/>
            <a:chExt cx="1544465" cy="1544465"/>
          </a:xfrm>
        </p:grpSpPr>
        <p:sp>
          <p:nvSpPr>
            <p:cNvPr id="15370" name="Oval 15"/>
            <p:cNvSpPr>
              <a:spLocks noChangeArrowheads="1"/>
            </p:cNvSpPr>
            <p:nvPr/>
          </p:nvSpPr>
          <p:spPr bwMode="auto">
            <a:xfrm>
              <a:off x="6600698" y="1903128"/>
              <a:ext cx="1544465" cy="1544465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ru-RU" altLang="ru-RU" sz="1200"/>
            </a:p>
          </p:txBody>
        </p:sp>
        <p:pic>
          <p:nvPicPr>
            <p:cNvPr id="15371" name="Рисунок 9"/>
            <p:cNvPicPr>
              <a:picLocks noChangeAspect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6716771" y="2048854"/>
              <a:ext cx="1367180" cy="112499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3125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Де ми зараз?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pic>
        <p:nvPicPr>
          <p:cNvPr id="16388" name="Picture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41388" y="1246188"/>
            <a:ext cx="2970212" cy="2228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TextBox 13"/>
          <p:cNvSpPr txBox="1"/>
          <p:nvPr/>
        </p:nvSpPr>
        <p:spPr>
          <a:xfrm>
            <a:off x="4873625" y="1390650"/>
            <a:ext cx="2963863" cy="19399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r>
              <a:rPr lang="uk-UA" sz="4800" b="1">
                <a:solidFill>
                  <a:srgbClr val="70AD47"/>
                </a:solidFill>
                <a:latin typeface="Calibri" pitchFamily="34" charset="0"/>
              </a:rPr>
              <a:t>3360</a:t>
            </a:r>
            <a:endParaRPr lang="uk-UA" sz="2000" b="1">
              <a:solidFill>
                <a:srgbClr val="70AD47"/>
              </a:solidFill>
              <a:latin typeface="Calibri" pitchFamily="34" charset="0"/>
            </a:endParaRPr>
          </a:p>
          <a:p>
            <a:r>
              <a:rPr lang="uk-UA" sz="2400" b="1">
                <a:latin typeface="Calibri" pitchFamily="34" charset="0"/>
              </a:rPr>
              <a:t>ЕЛЕКТРОМОБІЛІВ</a:t>
            </a:r>
          </a:p>
          <a:p>
            <a:r>
              <a:rPr lang="uk-UA" sz="2400" b="1">
                <a:latin typeface="Calibri" pitchFamily="34" charset="0"/>
              </a:rPr>
              <a:t>ЗАРЕЄСТРОВАНО</a:t>
            </a:r>
          </a:p>
          <a:p>
            <a:r>
              <a:rPr lang="uk-UA" sz="2400">
                <a:latin typeface="Calibri" pitchFamily="34" charset="0"/>
              </a:rPr>
              <a:t>станом на 01.04.2017</a:t>
            </a:r>
          </a:p>
        </p:txBody>
      </p:sp>
      <p:sp>
        <p:nvSpPr>
          <p:cNvPr id="12" name="Right Arrow 11"/>
          <p:cNvSpPr/>
          <p:nvPr/>
        </p:nvSpPr>
        <p:spPr>
          <a:xfrm rot="18887820">
            <a:off x="1180306" y="4309269"/>
            <a:ext cx="2493963" cy="1412875"/>
          </a:xfrm>
          <a:prstGeom prst="rightArrow">
            <a:avLst/>
          </a:prstGeom>
          <a:noFill/>
          <a:ln w="5715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18" name="TextBox 17"/>
          <p:cNvSpPr txBox="1"/>
          <p:nvPr/>
        </p:nvSpPr>
        <p:spPr>
          <a:xfrm>
            <a:off x="4873625" y="4230688"/>
            <a:ext cx="2133600" cy="157003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4800" b="1" dirty="0">
                <a:solidFill>
                  <a:schemeClr val="accent6"/>
                </a:solidFill>
                <a:latin typeface="+mn-lt"/>
              </a:rPr>
              <a:t>&gt;</a:t>
            </a:r>
            <a:r>
              <a:rPr lang="en-US" sz="4800" b="1" dirty="0">
                <a:solidFill>
                  <a:schemeClr val="accent6"/>
                </a:solidFill>
                <a:latin typeface="+mn-lt"/>
              </a:rPr>
              <a:t>500</a:t>
            </a:r>
            <a:r>
              <a:rPr lang="uk-UA" sz="4800" b="1" dirty="0">
                <a:solidFill>
                  <a:schemeClr val="accent6"/>
                </a:solidFill>
                <a:latin typeface="+mn-lt"/>
              </a:rPr>
              <a:t>%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latin typeface="+mn-lt"/>
              </a:rPr>
              <a:t>ТЕМПИ РОСТУ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latin typeface="+mn-lt"/>
              </a:rPr>
              <a:t>за 2016 рік</a:t>
            </a:r>
            <a:endParaRPr lang="en-US" sz="24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13819872_1021250761298836_1838736377_n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17411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45815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Чому не все добре?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graphicFrame>
        <p:nvGraphicFramePr>
          <p:cNvPr id="17412" name="Chart 11"/>
          <p:cNvGraphicFramePr>
            <a:graphicFrameLocks/>
          </p:cNvGraphicFramePr>
          <p:nvPr/>
        </p:nvGraphicFramePr>
        <p:xfrm>
          <a:off x="103188" y="1814513"/>
          <a:ext cx="4305300" cy="4132262"/>
        </p:xfrm>
        <a:graphic>
          <a:graphicData uri="http://schemas.openxmlformats.org/presentationml/2006/ole">
            <p:oleObj spid="_x0000_s17412" r:id="rId4" imgW="4304149" imgH="4133446" progId="">
              <p:embed/>
            </p:oleObj>
          </a:graphicData>
        </a:graphic>
      </p:graphicFrame>
      <p:sp>
        <p:nvSpPr>
          <p:cNvPr id="17413" name="TextBox 17"/>
          <p:cNvSpPr txBox="1">
            <a:spLocks noChangeArrowheads="1"/>
          </p:cNvSpPr>
          <p:nvPr/>
        </p:nvSpPr>
        <p:spPr bwMode="auto">
          <a:xfrm>
            <a:off x="6108700" y="1652588"/>
            <a:ext cx="1258888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4800" b="1">
                <a:solidFill>
                  <a:srgbClr val="92D050"/>
                </a:solidFill>
                <a:latin typeface="Calibri" pitchFamily="34" charset="0"/>
              </a:rPr>
              <a:t>33%</a:t>
            </a:r>
            <a:endParaRPr lang="uk-UA" sz="4400" b="1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17414" name="Rectangle 12"/>
          <p:cNvSpPr>
            <a:spLocks noChangeArrowheads="1"/>
          </p:cNvSpPr>
          <p:nvPr/>
        </p:nvSpPr>
        <p:spPr bwMode="auto">
          <a:xfrm>
            <a:off x="1585913" y="3465513"/>
            <a:ext cx="1338262" cy="8302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2400" b="1">
                <a:solidFill>
                  <a:schemeClr val="bg1"/>
                </a:solidFill>
                <a:latin typeface="Calibri" pitchFamily="34" charset="0"/>
              </a:rPr>
              <a:t>ВИКИДИ</a:t>
            </a:r>
          </a:p>
          <a:p>
            <a:pPr algn="ctr"/>
            <a:r>
              <a:rPr lang="en-US" sz="2400" b="1">
                <a:solidFill>
                  <a:schemeClr val="bg1"/>
                </a:solidFill>
                <a:latin typeface="Calibri" pitchFamily="34" charset="0"/>
              </a:rPr>
              <a:t>CO</a:t>
            </a:r>
            <a:r>
              <a:rPr lang="en-US" sz="2400" b="1" baseline="-25000">
                <a:solidFill>
                  <a:schemeClr val="bg1"/>
                </a:solidFill>
                <a:latin typeface="Calibri" pitchFamily="34" charset="0"/>
              </a:rPr>
              <a:t>2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17415" name="Oval 15"/>
          <p:cNvSpPr>
            <a:spLocks noChangeArrowheads="1"/>
          </p:cNvSpPr>
          <p:nvPr/>
        </p:nvSpPr>
        <p:spPr bwMode="auto">
          <a:xfrm>
            <a:off x="3421063" y="3028950"/>
            <a:ext cx="269875" cy="269875"/>
          </a:xfrm>
          <a:prstGeom prst="ellipse">
            <a:avLst/>
          </a:prstGeom>
          <a:solidFill>
            <a:srgbClr val="92D050"/>
          </a:solidFill>
          <a:ln w="571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altLang="ru-RU" sz="1600" b="1">
              <a:solidFill>
                <a:srgbClr val="92D050"/>
              </a:solidFill>
              <a:latin typeface="Calibri" pitchFamily="34" charset="0"/>
            </a:endParaRPr>
          </a:p>
        </p:txBody>
      </p:sp>
      <p:cxnSp>
        <p:nvCxnSpPr>
          <p:cNvPr id="21" name="Straight Connector 20"/>
          <p:cNvCxnSpPr>
            <a:stCxn id="27" idx="1"/>
            <a:endCxn id="17415" idx="7"/>
          </p:cNvCxnSpPr>
          <p:nvPr/>
        </p:nvCxnSpPr>
        <p:spPr>
          <a:xfrm flipH="1">
            <a:off x="3651250" y="2513013"/>
            <a:ext cx="923925" cy="555625"/>
          </a:xfrm>
          <a:prstGeom prst="line">
            <a:avLst/>
          </a:prstGeom>
          <a:ln w="57150">
            <a:solidFill>
              <a:srgbClr val="92D05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Rectangle 26"/>
          <p:cNvSpPr/>
          <p:nvPr/>
        </p:nvSpPr>
        <p:spPr>
          <a:xfrm>
            <a:off x="4575175" y="2484438"/>
            <a:ext cx="4321175" cy="57150"/>
          </a:xfrm>
          <a:prstGeom prst="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0" name="Rectangle 29"/>
          <p:cNvSpPr/>
          <p:nvPr/>
        </p:nvSpPr>
        <p:spPr>
          <a:xfrm>
            <a:off x="5168900" y="2613025"/>
            <a:ext cx="3138488" cy="83185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uk-UA" sz="2400" b="1">
                <a:solidFill>
                  <a:srgbClr val="D9D9D9"/>
                </a:solidFill>
                <a:latin typeface="Calibri" pitchFamily="34" charset="0"/>
              </a:rPr>
              <a:t>ВИКИДИ ТРАНСПОРТУ</a:t>
            </a:r>
          </a:p>
          <a:p>
            <a:pPr algn="ctr"/>
            <a:r>
              <a:rPr lang="uk-UA" sz="2400" b="1">
                <a:solidFill>
                  <a:srgbClr val="D9D9D9"/>
                </a:solidFill>
                <a:latin typeface="Calibri" pitchFamily="34" charset="0"/>
              </a:rPr>
              <a:t>В УКРАЇНІ</a:t>
            </a:r>
            <a:endParaRPr lang="en-US" sz="2400">
              <a:solidFill>
                <a:srgbClr val="D9D9D9"/>
              </a:solidFill>
              <a:latin typeface="Calibri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756150" y="4149725"/>
            <a:ext cx="3959225" cy="14462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/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В 1.5 РАЗИ ВИЩЕ</a:t>
            </a:r>
          </a:p>
          <a:p>
            <a:pPr algn="ctr"/>
            <a:r>
              <a:rPr lang="uk-UA" sz="2400" b="1">
                <a:solidFill>
                  <a:srgbClr val="D9D9D9"/>
                </a:solidFill>
                <a:latin typeface="Calibri" pitchFamily="34" charset="0"/>
              </a:rPr>
              <a:t>СЕРЕДНЬОГО</a:t>
            </a:r>
          </a:p>
          <a:p>
            <a:pPr algn="ctr"/>
            <a:r>
              <a:rPr lang="uk-UA" sz="2400" b="1">
                <a:solidFill>
                  <a:srgbClr val="D9D9D9"/>
                </a:solidFill>
                <a:latin typeface="Calibri" pitchFamily="34" charset="0"/>
              </a:rPr>
              <a:t>ЗНАЧЕННЯ У СВІТІ</a:t>
            </a:r>
            <a:endParaRPr lang="en-US" sz="2400" b="1">
              <a:solidFill>
                <a:srgbClr val="D9D9D9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21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24590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Наша ціль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22" name="Text Box 3"/>
          <p:cNvSpPr txBox="1">
            <a:spLocks noChangeArrowheads="1"/>
          </p:cNvSpPr>
          <p:nvPr/>
        </p:nvSpPr>
        <p:spPr bwMode="auto">
          <a:xfrm>
            <a:off x="315913" y="1812925"/>
            <a:ext cx="8405812" cy="391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8000" b="1" dirty="0">
                <a:solidFill>
                  <a:schemeClr val="accent6"/>
                </a:solidFill>
                <a:latin typeface="+mn-lt"/>
              </a:rPr>
              <a:t>15%</a:t>
            </a:r>
          </a:p>
          <a:p>
            <a:pPr marL="9525" indent="-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latin typeface="+mn-lt"/>
              </a:rPr>
              <a:t>ЧАСТКА ЕЛЕКТРОКАРІВ</a:t>
            </a:r>
          </a:p>
          <a:p>
            <a:pPr marL="9525" indent="-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400" dirty="0">
                <a:latin typeface="+mn-lt"/>
              </a:rPr>
              <a:t>СЕРЕД ПРОДАЖІВ ВСІХ АВТО ДО</a:t>
            </a:r>
            <a:endParaRPr lang="en-US" sz="4400" dirty="0">
              <a:latin typeface="+mn-lt"/>
            </a:endParaRPr>
          </a:p>
          <a:p>
            <a:pPr marL="9525" indent="-9525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8000" b="1" dirty="0">
                <a:solidFill>
                  <a:schemeClr val="accent6"/>
                </a:solidFill>
                <a:latin typeface="+mn-lt"/>
              </a:rPr>
              <a:t>2020</a:t>
            </a:r>
            <a:endParaRPr lang="uk-UA" sz="4800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8" name="Picture 8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30338" y="1300163"/>
            <a:ext cx="4826000" cy="63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TextBox 11"/>
          <p:cNvSpPr txBox="1">
            <a:spLocks noChangeArrowheads="1"/>
          </p:cNvSpPr>
          <p:nvPr/>
        </p:nvSpPr>
        <p:spPr bwMode="auto">
          <a:xfrm>
            <a:off x="1430338" y="2900363"/>
            <a:ext cx="647065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lIns="0">
            <a:spAutoFit/>
          </a:bodyPr>
          <a:lstStyle/>
          <a:p>
            <a:r>
              <a:rPr lang="uk-UA" sz="2400">
                <a:solidFill>
                  <a:schemeClr val="bg1"/>
                </a:solidFill>
                <a:latin typeface="Helvetica" pitchFamily="34" charset="0"/>
                <a:cs typeface="Helvetica" pitchFamily="34" charset="0"/>
              </a:rPr>
              <a:t>МІНІСТЕРСТВО ЕНЕРГЕТИКИ</a:t>
            </a:r>
          </a:p>
          <a:p>
            <a:r>
              <a:rPr lang="uk-UA" sz="2400">
                <a:solidFill>
                  <a:schemeClr val="bg1"/>
                </a:solidFill>
                <a:latin typeface="Helvetica" pitchFamily="34" charset="0"/>
                <a:cs typeface="Helvetica" pitchFamily="34" charset="0"/>
              </a:rPr>
              <a:t>ТА ВУГІЛЬНОЇ ПРОМИСЛОВОСТІ УКРАЇНИ</a:t>
            </a:r>
            <a:endParaRPr lang="uk-UA" sz="2000">
              <a:solidFill>
                <a:schemeClr val="bg1"/>
              </a:solidFill>
              <a:latin typeface="Helvetica" pitchFamily="34" charset="0"/>
              <a:cs typeface="Helvetica" pitchFamily="34" charset="0"/>
            </a:endParaRPr>
          </a:p>
        </p:txBody>
      </p:sp>
      <p:pic>
        <p:nvPicPr>
          <p:cNvPr id="19460" name="Picture 2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430338" y="4697413"/>
            <a:ext cx="2178050" cy="750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61" name="Rectangle 3"/>
          <p:cNvSpPr>
            <a:spLocks noChangeArrowheads="1"/>
          </p:cNvSpPr>
          <p:nvPr/>
        </p:nvSpPr>
        <p:spPr bwMode="auto">
          <a:xfrm>
            <a:off x="1430338" y="838200"/>
            <a:ext cx="25209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>
            <a:spAutoFit/>
          </a:bodyPr>
          <a:lstStyle/>
          <a:p>
            <a:r>
              <a:rPr lang="uk-UA" sz="2400">
                <a:solidFill>
                  <a:srgbClr val="92D050"/>
                </a:solidFill>
                <a:latin typeface="Calibri" pitchFamily="34" charset="0"/>
              </a:rPr>
              <a:t>КООРДИНАТОР:</a:t>
            </a:r>
            <a:endParaRPr lang="en-US" sz="2400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19462" name="Rectangle 12"/>
          <p:cNvSpPr>
            <a:spLocks noChangeArrowheads="1"/>
          </p:cNvSpPr>
          <p:nvPr/>
        </p:nvSpPr>
        <p:spPr bwMode="auto">
          <a:xfrm>
            <a:off x="1430338" y="2439988"/>
            <a:ext cx="394493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>
            <a:spAutoFit/>
          </a:bodyPr>
          <a:lstStyle/>
          <a:p>
            <a:r>
              <a:rPr lang="uk-UA" sz="2400">
                <a:solidFill>
                  <a:srgbClr val="92D050"/>
                </a:solidFill>
                <a:latin typeface="Calibri" pitchFamily="34" charset="0"/>
              </a:rPr>
              <a:t>ЕНЕРГЕТИЧНИЙ РАДНИК:</a:t>
            </a:r>
            <a:endParaRPr lang="en-US" sz="2400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19463" name="Rectangle 14"/>
          <p:cNvSpPr>
            <a:spLocks noChangeArrowheads="1"/>
          </p:cNvSpPr>
          <p:nvPr/>
        </p:nvSpPr>
        <p:spPr bwMode="auto">
          <a:xfrm>
            <a:off x="1430338" y="4211638"/>
            <a:ext cx="3944937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>
            <a:spAutoFit/>
          </a:bodyPr>
          <a:lstStyle/>
          <a:p>
            <a:r>
              <a:rPr lang="uk-UA" sz="2400">
                <a:solidFill>
                  <a:srgbClr val="92D050"/>
                </a:solidFill>
                <a:latin typeface="Calibri" pitchFamily="34" charset="0"/>
              </a:rPr>
              <a:t>ЮРИДИЧНИЙ РАДНИК:</a:t>
            </a:r>
            <a:endParaRPr lang="en-US" sz="2400">
              <a:solidFill>
                <a:srgbClr val="92D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31194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Робоча група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06600" y="2767013"/>
            <a:ext cx="5130800" cy="1323975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/>
            <a:r>
              <a:rPr lang="uk-UA" sz="4000" b="1">
                <a:latin typeface="Calibri" pitchFamily="34" charset="0"/>
              </a:rPr>
              <a:t>СЮДИ НЕ ВЛІЗЛО</a:t>
            </a:r>
          </a:p>
          <a:p>
            <a:pPr algn="ctr"/>
            <a:r>
              <a:rPr lang="uk-UA" sz="4000" b="1">
                <a:latin typeface="Calibri" pitchFamily="34" charset="0"/>
              </a:rPr>
              <a:t>ПОНАД </a:t>
            </a:r>
            <a:r>
              <a:rPr lang="uk-UA" sz="4000" b="1">
                <a:solidFill>
                  <a:srgbClr val="70AD47"/>
                </a:solidFill>
                <a:latin typeface="Calibri" pitchFamily="34" charset="0"/>
              </a:rPr>
              <a:t>50 </a:t>
            </a:r>
            <a:r>
              <a:rPr lang="uk-UA" sz="4000" b="1">
                <a:latin typeface="Calibri" pitchFamily="34" charset="0"/>
              </a:rPr>
              <a:t>ЛОГОТИПІВ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960438" y="2459038"/>
            <a:ext cx="823912" cy="163036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>
                <a:solidFill>
                  <a:schemeClr val="accent6"/>
                </a:solidFill>
                <a:latin typeface="Calibri" charset="0"/>
                <a:ea typeface="Calibri" charset="0"/>
                <a:cs typeface="Calibri" charset="0"/>
              </a:rPr>
              <a:t>&lt;</a:t>
            </a:r>
            <a:endParaRPr lang="uk-UA" sz="10000" b="1" dirty="0">
              <a:solidFill>
                <a:schemeClr val="accent6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7359650" y="2459038"/>
            <a:ext cx="823913" cy="1630362"/>
          </a:xfrm>
          <a:prstGeom prst="rect">
            <a:avLst/>
          </a:prstGeom>
          <a:noFill/>
        </p:spPr>
        <p:txBody>
          <a:bodyPr wrap="none" anchor="ctr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10000" b="1" dirty="0">
                <a:solidFill>
                  <a:schemeClr val="accent6"/>
                </a:solidFill>
                <a:latin typeface="Calibri" charset="0"/>
                <a:ea typeface="Calibri" charset="0"/>
                <a:cs typeface="Calibri" charset="0"/>
              </a:rPr>
              <a:t>&gt;</a:t>
            </a:r>
            <a:endParaRPr lang="uk-UA" sz="10000" b="1" dirty="0">
              <a:solidFill>
                <a:schemeClr val="accent6"/>
              </a:solidFill>
              <a:latin typeface="Calibri" charset="0"/>
              <a:ea typeface="Calibri" charset="0"/>
              <a:cs typeface="Calibri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21507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3241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Цілі реформи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grpSp>
        <p:nvGrpSpPr>
          <p:cNvPr id="21508" name="Group 2"/>
          <p:cNvGrpSpPr>
            <a:grpSpLocks/>
          </p:cNvGrpSpPr>
          <p:nvPr/>
        </p:nvGrpSpPr>
        <p:grpSpPr bwMode="auto">
          <a:xfrm>
            <a:off x="765175" y="1820863"/>
            <a:ext cx="7980363" cy="1200150"/>
            <a:chOff x="764442" y="1920260"/>
            <a:chExt cx="7981077" cy="1200329"/>
          </a:xfrm>
        </p:grpSpPr>
        <p:sp>
          <p:nvSpPr>
            <p:cNvPr id="2" name="Oval 1"/>
            <p:cNvSpPr/>
            <p:nvPr/>
          </p:nvSpPr>
          <p:spPr>
            <a:xfrm>
              <a:off x="764442" y="1990120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400" b="1" dirty="0"/>
                <a:t>1</a:t>
              </a:r>
              <a:endParaRPr lang="en-US" sz="44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242537" y="1920260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УКРАЇНІ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СУЧАСНЕ ВИРОБНИЦТВО ЕЛЕКТРИЧНОГО ТРАНСПОРТУ ТА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ЕЛЕМЕНТІВ ІНФРАСТРУКТУРИ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21509" name="Group 3"/>
          <p:cNvGrpSpPr>
            <a:grpSpLocks/>
          </p:cNvGrpSpPr>
          <p:nvPr/>
        </p:nvGrpSpPr>
        <p:grpSpPr bwMode="auto">
          <a:xfrm>
            <a:off x="765175" y="3330575"/>
            <a:ext cx="7980363" cy="1200150"/>
            <a:chOff x="764442" y="3642841"/>
            <a:chExt cx="7981077" cy="1200329"/>
          </a:xfrm>
        </p:grpSpPr>
        <p:sp>
          <p:nvSpPr>
            <p:cNvPr id="20" name="Oval 19"/>
            <p:cNvSpPr/>
            <p:nvPr/>
          </p:nvSpPr>
          <p:spPr>
            <a:xfrm>
              <a:off x="764442" y="3703175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4400" b="1" dirty="0"/>
                <a:t>2</a:t>
              </a:r>
              <a:endParaRPr lang="en-US" sz="44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242537" y="3642841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УКРАЇНЦЯМ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МОЖЛИВІСТЬ ЕКОНОМНО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ОНОВИТИ ВЛАСНИЙ ТРАНСПОРТ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З ТУРБОТОЮ ПРО ДОВКІЛЛЯ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21510" name="Group 23"/>
          <p:cNvGrpSpPr>
            <a:grpSpLocks/>
          </p:cNvGrpSpPr>
          <p:nvPr/>
        </p:nvGrpSpPr>
        <p:grpSpPr bwMode="auto">
          <a:xfrm>
            <a:off x="765175" y="4838700"/>
            <a:ext cx="7980363" cy="1200150"/>
            <a:chOff x="764442" y="3642841"/>
            <a:chExt cx="7981077" cy="1200329"/>
          </a:xfrm>
        </p:grpSpPr>
        <p:sp>
          <p:nvSpPr>
            <p:cNvPr id="25" name="Oval 24"/>
            <p:cNvSpPr/>
            <p:nvPr/>
          </p:nvSpPr>
          <p:spPr>
            <a:xfrm>
              <a:off x="764442" y="3703175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4400" b="1" dirty="0"/>
                <a:t>3</a:t>
              </a:r>
              <a:endParaRPr lang="en-US" sz="44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242537" y="3642841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БІЗНЕСУ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ІНСТРУМЕНТИ ДЛЯ РОСТУ ТА ОНОВЛЕННЯ АВТОТРАНСПОРТНОГО ФЛОТУ НА ЕКОНОМІЧНИЙ ТА ЕКОЛОГІЧНИЙ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82026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Який транспорт просуває реформа?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grpSp>
        <p:nvGrpSpPr>
          <p:cNvPr id="22532" name="Group 4"/>
          <p:cNvGrpSpPr>
            <a:grpSpLocks/>
          </p:cNvGrpSpPr>
          <p:nvPr/>
        </p:nvGrpSpPr>
        <p:grpSpPr bwMode="auto">
          <a:xfrm>
            <a:off x="765175" y="1890713"/>
            <a:ext cx="7980363" cy="1079500"/>
            <a:chOff x="764442" y="1989438"/>
            <a:chExt cx="7981077" cy="1080000"/>
          </a:xfrm>
        </p:grpSpPr>
        <p:sp>
          <p:nvSpPr>
            <p:cNvPr id="8" name="Oval 7"/>
            <p:cNvSpPr/>
            <p:nvPr/>
          </p:nvSpPr>
          <p:spPr>
            <a:xfrm>
              <a:off x="764442" y="1989438"/>
              <a:ext cx="1079597" cy="1080000"/>
            </a:xfrm>
            <a:prstGeom prst="ellipse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tx1"/>
                  </a:solidFill>
                </a:rPr>
                <a:t>BEV</a:t>
              </a:r>
              <a:endParaRPr lang="en-US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540" name="TextBox 8"/>
            <p:cNvSpPr txBox="1">
              <a:spLocks noChangeArrowheads="1"/>
            </p:cNvSpPr>
            <p:nvPr/>
          </p:nvSpPr>
          <p:spPr bwMode="auto">
            <a:xfrm>
              <a:off x="2242923" y="2021606"/>
              <a:ext cx="6502596" cy="101566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400" b="1">
                  <a:latin typeface="Calibri" pitchFamily="34" charset="0"/>
                </a:rPr>
                <a:t>ПОВНІСТЮ ЕЛЕКТРИЧНИЙ</a:t>
              </a:r>
            </a:p>
            <a:p>
              <a:r>
                <a:rPr lang="uk-UA">
                  <a:latin typeface="Calibri" pitchFamily="34" charset="0"/>
                </a:rPr>
                <a:t>– рух </a:t>
              </a:r>
              <a:r>
                <a:rPr lang="uk-UA" u="sng">
                  <a:latin typeface="Calibri" pitchFamily="34" charset="0"/>
                </a:rPr>
                <a:t>тільки</a:t>
              </a:r>
              <a:r>
                <a:rPr lang="uk-UA">
                  <a:latin typeface="Calibri" pitchFamily="34" charset="0"/>
                </a:rPr>
                <a:t> від електродвигунів</a:t>
              </a:r>
            </a:p>
            <a:p>
              <a:r>
                <a:rPr lang="uk-UA">
                  <a:latin typeface="Calibri" pitchFamily="34" charset="0"/>
                </a:rPr>
                <a:t>– електроенергія зберігається в батареї або суперконденсаторах</a:t>
              </a:r>
              <a:endParaRPr lang="en-US">
                <a:latin typeface="Calibri" pitchFamily="34" charset="0"/>
              </a:endParaRPr>
            </a:p>
          </p:txBody>
        </p:sp>
      </p:grpSp>
      <p:grpSp>
        <p:nvGrpSpPr>
          <p:cNvPr id="22533" name="Group 9"/>
          <p:cNvGrpSpPr>
            <a:grpSpLocks/>
          </p:cNvGrpSpPr>
          <p:nvPr/>
        </p:nvGrpSpPr>
        <p:grpSpPr bwMode="auto">
          <a:xfrm>
            <a:off x="765175" y="3284538"/>
            <a:ext cx="7980363" cy="1292225"/>
            <a:chOff x="764442" y="3596675"/>
            <a:chExt cx="7981077" cy="1292662"/>
          </a:xfrm>
        </p:grpSpPr>
        <p:sp>
          <p:nvSpPr>
            <p:cNvPr id="11" name="Oval 10"/>
            <p:cNvSpPr/>
            <p:nvPr/>
          </p:nvSpPr>
          <p:spPr>
            <a:xfrm>
              <a:off x="764442" y="3703073"/>
              <a:ext cx="1079597" cy="1079865"/>
            </a:xfrm>
            <a:prstGeom prst="ellipse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tx1"/>
                  </a:solidFill>
                </a:rPr>
                <a:t>REEV</a:t>
              </a:r>
              <a:endParaRPr lang="en-US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538" name="TextBox 11"/>
            <p:cNvSpPr txBox="1">
              <a:spLocks noChangeArrowheads="1"/>
            </p:cNvSpPr>
            <p:nvPr/>
          </p:nvSpPr>
          <p:spPr bwMode="auto">
            <a:xfrm>
              <a:off x="2242923" y="3596675"/>
              <a:ext cx="6502596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400" b="1">
                  <a:latin typeface="Calibri" pitchFamily="34" charset="0"/>
                </a:rPr>
                <a:t>ЕЛЕКТРИЧНИЙ З ПОДОВЖУВАЧЕМ ПРОБІГУ</a:t>
              </a:r>
            </a:p>
            <a:p>
              <a:r>
                <a:rPr lang="uk-UA">
                  <a:latin typeface="Calibri" pitchFamily="34" charset="0"/>
                </a:rPr>
                <a:t>– рух </a:t>
              </a:r>
              <a:r>
                <a:rPr lang="uk-UA" u="sng">
                  <a:latin typeface="Calibri" pitchFamily="34" charset="0"/>
                </a:rPr>
                <a:t>тільки</a:t>
              </a:r>
              <a:r>
                <a:rPr lang="uk-UA">
                  <a:latin typeface="Calibri" pitchFamily="34" charset="0"/>
                </a:rPr>
                <a:t> від електродвигунів</a:t>
              </a:r>
            </a:p>
            <a:p>
              <a:r>
                <a:rPr lang="uk-UA">
                  <a:latin typeface="Calibri" pitchFamily="34" charset="0"/>
                </a:rPr>
                <a:t>– електроенергія зберігається в батареї </a:t>
              </a:r>
            </a:p>
            <a:p>
              <a:r>
                <a:rPr lang="uk-UA">
                  <a:latin typeface="Calibri" pitchFamily="34" charset="0"/>
                </a:rPr>
                <a:t>– батарея може заряджатися «на ходу»</a:t>
              </a:r>
              <a:r>
                <a:rPr lang="en-US">
                  <a:latin typeface="Calibri" pitchFamily="34" charset="0"/>
                </a:rPr>
                <a:t> </a:t>
              </a:r>
              <a:r>
                <a:rPr lang="uk-UA">
                  <a:latin typeface="Calibri" pitchFamily="34" charset="0"/>
                </a:rPr>
                <a:t>від економного ДВЗ</a:t>
              </a:r>
            </a:p>
          </p:txBody>
        </p:sp>
      </p:grpSp>
      <p:grpSp>
        <p:nvGrpSpPr>
          <p:cNvPr id="22534" name="Group 12"/>
          <p:cNvGrpSpPr>
            <a:grpSpLocks/>
          </p:cNvGrpSpPr>
          <p:nvPr/>
        </p:nvGrpSpPr>
        <p:grpSpPr bwMode="auto">
          <a:xfrm>
            <a:off x="765175" y="4792663"/>
            <a:ext cx="7980363" cy="1292225"/>
            <a:chOff x="764442" y="3596675"/>
            <a:chExt cx="7981077" cy="1292662"/>
          </a:xfrm>
        </p:grpSpPr>
        <p:sp>
          <p:nvSpPr>
            <p:cNvPr id="15" name="Oval 14"/>
            <p:cNvSpPr/>
            <p:nvPr/>
          </p:nvSpPr>
          <p:spPr>
            <a:xfrm>
              <a:off x="764442" y="3703073"/>
              <a:ext cx="1079597" cy="1079865"/>
            </a:xfrm>
            <a:prstGeom prst="ellipse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2800" b="1" dirty="0">
                  <a:solidFill>
                    <a:schemeClr val="tx1"/>
                  </a:solidFill>
                </a:rPr>
                <a:t>FCEV</a:t>
              </a:r>
              <a:endParaRPr lang="en-US" sz="2800" b="1" dirty="0">
                <a:solidFill>
                  <a:schemeClr val="tx1"/>
                </a:solidFill>
              </a:endParaRPr>
            </a:p>
          </p:txBody>
        </p:sp>
        <p:sp>
          <p:nvSpPr>
            <p:cNvPr id="22536" name="TextBox 15"/>
            <p:cNvSpPr txBox="1">
              <a:spLocks noChangeArrowheads="1"/>
            </p:cNvSpPr>
            <p:nvPr/>
          </p:nvSpPr>
          <p:spPr bwMode="auto">
            <a:xfrm>
              <a:off x="2242923" y="3596675"/>
              <a:ext cx="6502596" cy="129266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400" b="1">
                  <a:solidFill>
                    <a:srgbClr val="000000"/>
                  </a:solidFill>
                  <a:latin typeface="Calibri" pitchFamily="34" charset="0"/>
                </a:rPr>
                <a:t>ЕЛЕКТРИЧНИЙ З ВОДНЕМ</a:t>
              </a:r>
            </a:p>
            <a:p>
              <a:r>
                <a:rPr lang="uk-UA">
                  <a:solidFill>
                    <a:srgbClr val="000000"/>
                  </a:solidFill>
                  <a:latin typeface="Calibri" pitchFamily="34" charset="0"/>
                </a:rPr>
                <a:t>– рух </a:t>
              </a:r>
              <a:r>
                <a:rPr lang="uk-UA" u="sng">
                  <a:solidFill>
                    <a:srgbClr val="000000"/>
                  </a:solidFill>
                  <a:latin typeface="Calibri" pitchFamily="34" charset="0"/>
                </a:rPr>
                <a:t>тільки</a:t>
              </a:r>
              <a:r>
                <a:rPr lang="uk-UA">
                  <a:solidFill>
                    <a:srgbClr val="000000"/>
                  </a:solidFill>
                  <a:latin typeface="Calibri" pitchFamily="34" charset="0"/>
                </a:rPr>
                <a:t> від електродвигунів</a:t>
              </a:r>
            </a:p>
            <a:p>
              <a:r>
                <a:rPr lang="uk-UA">
                  <a:solidFill>
                    <a:srgbClr val="000000"/>
                  </a:solidFill>
                  <a:latin typeface="Calibri" pitchFamily="34" charset="0"/>
                </a:rPr>
                <a:t>– </a:t>
              </a:r>
              <a:r>
                <a:rPr lang="uk-UA">
                  <a:latin typeface="Calibri" pitchFamily="34" charset="0"/>
                </a:rPr>
                <a:t>електроенергія зберігається в батареї </a:t>
              </a:r>
              <a:endParaRPr lang="uk-UA">
                <a:solidFill>
                  <a:srgbClr val="000000"/>
                </a:solidFill>
                <a:latin typeface="Calibri" pitchFamily="34" charset="0"/>
              </a:endParaRPr>
            </a:p>
            <a:p>
              <a:r>
                <a:rPr lang="uk-UA">
                  <a:solidFill>
                    <a:srgbClr val="000000"/>
                  </a:solidFill>
                  <a:latin typeface="Calibri" pitchFamily="34" charset="0"/>
                </a:rPr>
                <a:t>– батарея може заряджатися «на ходу»</a:t>
              </a:r>
              <a:r>
                <a:rPr lang="en-US">
                  <a:solidFill>
                    <a:srgbClr val="000000"/>
                  </a:solidFill>
                  <a:latin typeface="Calibri" pitchFamily="34" charset="0"/>
                </a:rPr>
                <a:t> </a:t>
              </a:r>
              <a:r>
                <a:rPr lang="uk-UA">
                  <a:solidFill>
                    <a:srgbClr val="000000"/>
                  </a:solidFill>
                  <a:latin typeface="Calibri" pitchFamily="34" charset="0"/>
                </a:rPr>
                <a:t>від паливної комірки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23555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808831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Які типи транспорту класифікуємо?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pic>
        <p:nvPicPr>
          <p:cNvPr id="23556" name="Picture 13"/>
          <p:cNvPicPr>
            <a:picLocks noChangeAspect="1"/>
          </p:cNvPicPr>
          <p:nvPr/>
        </p:nvPicPr>
        <p:blipFill>
          <a:blip r:embed="rId3"/>
          <a:srcRect l="7153" t="29610" r="7301" b="24339"/>
          <a:stretch>
            <a:fillRect/>
          </a:stretch>
        </p:blipFill>
        <p:spPr bwMode="auto">
          <a:xfrm>
            <a:off x="1557338" y="2308225"/>
            <a:ext cx="1439862" cy="581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557" name="Picture 14"/>
          <p:cNvPicPr>
            <a:picLocks noChangeAspect="1"/>
          </p:cNvPicPr>
          <p:nvPr/>
        </p:nvPicPr>
        <p:blipFill>
          <a:blip r:embed="rId4"/>
          <a:srcRect l="1982" t="10994" r="1933" b="12903"/>
          <a:stretch>
            <a:fillRect/>
          </a:stretch>
        </p:blipFill>
        <p:spPr bwMode="auto">
          <a:xfrm>
            <a:off x="5518150" y="1820863"/>
            <a:ext cx="1800225" cy="1068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8" name="Rectangle 15"/>
          <p:cNvSpPr>
            <a:spLocks noChangeArrowheads="1"/>
          </p:cNvSpPr>
          <p:nvPr/>
        </p:nvSpPr>
        <p:spPr bwMode="auto">
          <a:xfrm>
            <a:off x="1017588" y="3216275"/>
            <a:ext cx="25193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uk-UA" sz="2800" b="1">
                <a:solidFill>
                  <a:srgbClr val="92D050"/>
                </a:solidFill>
                <a:latin typeface="Calibri" pitchFamily="34" charset="0"/>
              </a:rPr>
              <a:t>ЕЛЕКТРОКАРИ</a:t>
            </a:r>
            <a:endParaRPr lang="en-US" sz="2800" b="1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23559" name="Rectangle 16"/>
          <p:cNvSpPr>
            <a:spLocks noChangeArrowheads="1"/>
          </p:cNvSpPr>
          <p:nvPr/>
        </p:nvSpPr>
        <p:spPr bwMode="auto">
          <a:xfrm>
            <a:off x="5157788" y="3216275"/>
            <a:ext cx="2519362" cy="431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uk-UA" sz="2800" b="1">
                <a:solidFill>
                  <a:srgbClr val="92D050"/>
                </a:solidFill>
                <a:latin typeface="Calibri" pitchFamily="34" charset="0"/>
              </a:rPr>
              <a:t>ЕЛЕКТРОБУСИ</a:t>
            </a:r>
            <a:endParaRPr lang="en-US" sz="2800" b="1">
              <a:solidFill>
                <a:srgbClr val="92D050"/>
              </a:solidFill>
              <a:latin typeface="Calibri" pitchFamily="34" charset="0"/>
            </a:endParaRPr>
          </a:p>
        </p:txBody>
      </p:sp>
      <p:grpSp>
        <p:nvGrpSpPr>
          <p:cNvPr id="23560" name="Group 9"/>
          <p:cNvGrpSpPr>
            <a:grpSpLocks/>
          </p:cNvGrpSpPr>
          <p:nvPr/>
        </p:nvGrpSpPr>
        <p:grpSpPr bwMode="auto">
          <a:xfrm>
            <a:off x="1196975" y="4313238"/>
            <a:ext cx="2160588" cy="784225"/>
            <a:chOff x="947449" y="4627083"/>
            <a:chExt cx="2160000" cy="783906"/>
          </a:xfrm>
        </p:grpSpPr>
        <p:pic>
          <p:nvPicPr>
            <p:cNvPr id="23566" name="Picture 4"/>
            <p:cNvPicPr>
              <a:picLocks noChangeAspect="1"/>
            </p:cNvPicPr>
            <p:nvPr/>
          </p:nvPicPr>
          <p:blipFill>
            <a:blip r:embed="rId5"/>
            <a:srcRect l="3970" t="29391" r="4282" b="26213"/>
            <a:stretch>
              <a:fillRect/>
            </a:stretch>
          </p:blipFill>
          <p:spPr bwMode="auto">
            <a:xfrm>
              <a:off x="947449" y="4627083"/>
              <a:ext cx="2160000" cy="7839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67" name="Picture 8"/>
            <p:cNvPicPr>
              <a:picLocks noChangeAspect="1"/>
            </p:cNvPicPr>
            <p:nvPr/>
          </p:nvPicPr>
          <p:blipFill>
            <a:blip r:embed="rId6"/>
            <a:srcRect l="39857" t="21732" r="38310" b="18277"/>
            <a:stretch>
              <a:fillRect/>
            </a:stretch>
          </p:blipFill>
          <p:spPr bwMode="auto">
            <a:xfrm>
              <a:off x="2304368" y="4776594"/>
              <a:ext cx="121592" cy="25059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1" name="Rectangle 21"/>
          <p:cNvSpPr>
            <a:spLocks noChangeArrowheads="1"/>
          </p:cNvSpPr>
          <p:nvPr/>
        </p:nvSpPr>
        <p:spPr bwMode="auto">
          <a:xfrm>
            <a:off x="477838" y="5367338"/>
            <a:ext cx="3600450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uk-UA" sz="2800" b="1">
                <a:solidFill>
                  <a:srgbClr val="92D050"/>
                </a:solidFill>
                <a:latin typeface="Calibri" pitchFamily="34" charset="0"/>
              </a:rPr>
              <a:t>ЕЛЕКТРОВАНТАЖІВКИ</a:t>
            </a:r>
            <a:endParaRPr lang="en-US" sz="2800" b="1">
              <a:solidFill>
                <a:srgbClr val="92D050"/>
              </a:solidFill>
              <a:latin typeface="Calibri" pitchFamily="34" charset="0"/>
            </a:endParaRPr>
          </a:p>
        </p:txBody>
      </p:sp>
      <p:grpSp>
        <p:nvGrpSpPr>
          <p:cNvPr id="23562" name="Group 11"/>
          <p:cNvGrpSpPr>
            <a:grpSpLocks/>
          </p:cNvGrpSpPr>
          <p:nvPr/>
        </p:nvGrpSpPr>
        <p:grpSpPr bwMode="auto">
          <a:xfrm>
            <a:off x="5876925" y="4392613"/>
            <a:ext cx="1081088" cy="704850"/>
            <a:chOff x="5813908" y="4463193"/>
            <a:chExt cx="1080000" cy="704348"/>
          </a:xfrm>
        </p:grpSpPr>
        <p:pic>
          <p:nvPicPr>
            <p:cNvPr id="23564" name="Picture 10"/>
            <p:cNvPicPr>
              <a:picLocks noChangeAspect="1"/>
            </p:cNvPicPr>
            <p:nvPr/>
          </p:nvPicPr>
          <p:blipFill>
            <a:blip r:embed="rId7"/>
            <a:srcRect l="15923" t="22806" r="17261" b="19093"/>
            <a:stretch>
              <a:fillRect/>
            </a:stretch>
          </p:blipFill>
          <p:spPr bwMode="auto">
            <a:xfrm>
              <a:off x="5813908" y="4463193"/>
              <a:ext cx="1080000" cy="704348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3565" name="Picture 26"/>
            <p:cNvPicPr>
              <a:picLocks noChangeAspect="1"/>
            </p:cNvPicPr>
            <p:nvPr/>
          </p:nvPicPr>
          <p:blipFill>
            <a:blip r:embed="rId6"/>
            <a:srcRect l="39857" t="21732" r="38310" b="18277"/>
            <a:stretch>
              <a:fillRect/>
            </a:stretch>
          </p:blipFill>
          <p:spPr bwMode="auto">
            <a:xfrm>
              <a:off x="6471174" y="4777084"/>
              <a:ext cx="87337" cy="180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563" name="Rectangle 27"/>
          <p:cNvSpPr>
            <a:spLocks noChangeArrowheads="1"/>
          </p:cNvSpPr>
          <p:nvPr/>
        </p:nvSpPr>
        <p:spPr bwMode="auto">
          <a:xfrm>
            <a:off x="4618038" y="5367338"/>
            <a:ext cx="3598862" cy="428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lIns="0" tIns="0" rIns="0" bIns="0" anchor="ctr">
            <a:spAutoFit/>
          </a:bodyPr>
          <a:lstStyle/>
          <a:p>
            <a:pPr algn="ctr"/>
            <a:r>
              <a:rPr lang="uk-UA" sz="2800" b="1">
                <a:solidFill>
                  <a:srgbClr val="92D050"/>
                </a:solidFill>
                <a:latin typeface="Calibri" pitchFamily="34" charset="0"/>
              </a:rPr>
              <a:t>ЕЛЕКТРОМОТОВЕЛО</a:t>
            </a:r>
            <a:endParaRPr lang="en-US" sz="2800" b="1">
              <a:solidFill>
                <a:srgbClr val="92D05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>
            <a:off x="5002213" y="3748088"/>
            <a:ext cx="0" cy="233997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825750" y="1408113"/>
            <a:ext cx="0" cy="467995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51593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Компоненти реформи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31800" y="6088063"/>
            <a:ext cx="82804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82625" y="1408113"/>
            <a:ext cx="0" cy="467995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682625" y="4241800"/>
            <a:ext cx="6480175" cy="1079500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ЗАЛУЧЕННЯ ІНВЕСТИЦІЙ ТА НАЛАГОДЖЕННЯ (ЛОКАЛІЗАЦІЯ) ВИРОБНИЦТВА КОМПЛЕКТУЮЧИХ ДО Е-ТРАНСПОРТУ ТА ЗАРЯДНИХ СТАНЦІЙ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8" name="Rectangle 17"/>
          <p:cNvSpPr/>
          <p:nvPr/>
        </p:nvSpPr>
        <p:spPr>
          <a:xfrm>
            <a:off x="682625" y="2768600"/>
            <a:ext cx="4319588" cy="1081088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ЗАЛУЧЕННЯ ІНВЕСТИЦІЙ ТА НАЛАГОДЖЕННЯ ВИРОБНИЦТВА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Е-ТРАНСПОРТУ ТА ЗАРЯДНИХ СТАНЦІЙ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682625" y="1301750"/>
            <a:ext cx="2160588" cy="1081088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РОЗІГРІВ РИНКУ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4587" name="Rectangle 23"/>
          <p:cNvSpPr>
            <a:spLocks noChangeArrowheads="1"/>
          </p:cNvSpPr>
          <p:nvPr/>
        </p:nvSpPr>
        <p:spPr bwMode="auto">
          <a:xfrm>
            <a:off x="7967663" y="5668963"/>
            <a:ext cx="74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РОКИ</a:t>
            </a:r>
          </a:p>
        </p:txBody>
      </p:sp>
      <p:sp>
        <p:nvSpPr>
          <p:cNvPr id="24588" name="Rectangle 24"/>
          <p:cNvSpPr>
            <a:spLocks noChangeArrowheads="1"/>
          </p:cNvSpPr>
          <p:nvPr/>
        </p:nvSpPr>
        <p:spPr bwMode="auto">
          <a:xfrm>
            <a:off x="531813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0</a:t>
            </a:r>
            <a:endParaRPr lang="en-US">
              <a:latin typeface="Calibri" pitchFamily="34" charset="0"/>
            </a:endParaRPr>
          </a:p>
        </p:txBody>
      </p:sp>
      <p:sp>
        <p:nvSpPr>
          <p:cNvPr id="24589" name="Rectangle 26"/>
          <p:cNvSpPr>
            <a:spLocks noChangeArrowheads="1"/>
          </p:cNvSpPr>
          <p:nvPr/>
        </p:nvSpPr>
        <p:spPr bwMode="auto">
          <a:xfrm>
            <a:off x="2674938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5</a:t>
            </a:r>
            <a:endParaRPr lang="en-US">
              <a:latin typeface="Calibri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7162800" y="5321300"/>
            <a:ext cx="0" cy="76676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591" name="Rectangle 31"/>
          <p:cNvSpPr>
            <a:spLocks noChangeArrowheads="1"/>
          </p:cNvSpPr>
          <p:nvPr/>
        </p:nvSpPr>
        <p:spPr bwMode="auto">
          <a:xfrm>
            <a:off x="4792663" y="6102350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10</a:t>
            </a:r>
            <a:endParaRPr lang="en-US">
              <a:latin typeface="Calibri" pitchFamily="34" charset="0"/>
            </a:endParaRPr>
          </a:p>
        </p:txBody>
      </p:sp>
      <p:sp>
        <p:nvSpPr>
          <p:cNvPr id="24592" name="Rectangle 32"/>
          <p:cNvSpPr>
            <a:spLocks noChangeArrowheads="1"/>
          </p:cNvSpPr>
          <p:nvPr/>
        </p:nvSpPr>
        <p:spPr bwMode="auto">
          <a:xfrm>
            <a:off x="6953250" y="6099175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15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6" name="Straight Connector 25"/>
          <p:cNvCxnSpPr/>
          <p:nvPr/>
        </p:nvCxnSpPr>
        <p:spPr>
          <a:xfrm>
            <a:off x="2825750" y="1408113"/>
            <a:ext cx="0" cy="467995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45751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Перший компонент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31800" y="6088063"/>
            <a:ext cx="82804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82625" y="1408113"/>
            <a:ext cx="0" cy="467995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/>
          <p:cNvSpPr/>
          <p:nvPr/>
        </p:nvSpPr>
        <p:spPr>
          <a:xfrm>
            <a:off x="682625" y="1301750"/>
            <a:ext cx="2160588" cy="1081088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РОЗІГРІВ РИНКУ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5608" name="Rectangle 23"/>
          <p:cNvSpPr>
            <a:spLocks noChangeArrowheads="1"/>
          </p:cNvSpPr>
          <p:nvPr/>
        </p:nvSpPr>
        <p:spPr bwMode="auto">
          <a:xfrm>
            <a:off x="7967663" y="5668963"/>
            <a:ext cx="74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РОКИ</a:t>
            </a:r>
          </a:p>
        </p:txBody>
      </p:sp>
      <p:sp>
        <p:nvSpPr>
          <p:cNvPr id="25609" name="Rectangle 24"/>
          <p:cNvSpPr>
            <a:spLocks noChangeArrowheads="1"/>
          </p:cNvSpPr>
          <p:nvPr/>
        </p:nvSpPr>
        <p:spPr bwMode="auto">
          <a:xfrm>
            <a:off x="531813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0</a:t>
            </a:r>
            <a:endParaRPr lang="en-US">
              <a:latin typeface="Calibri" pitchFamily="34" charset="0"/>
            </a:endParaRPr>
          </a:p>
        </p:txBody>
      </p:sp>
      <p:sp>
        <p:nvSpPr>
          <p:cNvPr id="25610" name="Rectangle 26"/>
          <p:cNvSpPr>
            <a:spLocks noChangeArrowheads="1"/>
          </p:cNvSpPr>
          <p:nvPr/>
        </p:nvSpPr>
        <p:spPr bwMode="auto">
          <a:xfrm>
            <a:off x="2674938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5</a:t>
            </a:r>
            <a:endParaRPr lang="en-US">
              <a:latin typeface="Calibri" pitchFamily="34" charset="0"/>
            </a:endParaRPr>
          </a:p>
        </p:txBody>
      </p:sp>
      <p:sp>
        <p:nvSpPr>
          <p:cNvPr id="25611" name="Rectangle 31"/>
          <p:cNvSpPr>
            <a:spLocks noChangeArrowheads="1"/>
          </p:cNvSpPr>
          <p:nvPr/>
        </p:nvSpPr>
        <p:spPr bwMode="auto">
          <a:xfrm>
            <a:off x="4792663" y="6102350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10</a:t>
            </a:r>
            <a:endParaRPr lang="en-US">
              <a:latin typeface="Calibri" pitchFamily="34" charset="0"/>
            </a:endParaRPr>
          </a:p>
        </p:txBody>
      </p:sp>
      <p:sp>
        <p:nvSpPr>
          <p:cNvPr id="25612" name="Rectangle 32"/>
          <p:cNvSpPr>
            <a:spLocks noChangeArrowheads="1"/>
          </p:cNvSpPr>
          <p:nvPr/>
        </p:nvSpPr>
        <p:spPr bwMode="auto">
          <a:xfrm>
            <a:off x="6953250" y="6099175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15</a:t>
            </a:r>
            <a:endParaRPr lang="en-US">
              <a:latin typeface="Calibri" pitchFamily="34" charset="0"/>
            </a:endParaRPr>
          </a:p>
        </p:txBody>
      </p:sp>
      <p:sp>
        <p:nvSpPr>
          <p:cNvPr id="25613" name="Oval 15"/>
          <p:cNvSpPr>
            <a:spLocks noChangeArrowheads="1"/>
          </p:cNvSpPr>
          <p:nvPr/>
        </p:nvSpPr>
        <p:spPr bwMode="auto">
          <a:xfrm>
            <a:off x="2708275" y="1708150"/>
            <a:ext cx="269875" cy="269875"/>
          </a:xfrm>
          <a:prstGeom prst="ellipse">
            <a:avLst/>
          </a:prstGeom>
          <a:solidFill>
            <a:srgbClr val="00B0F0"/>
          </a:solidFill>
          <a:ln w="571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altLang="ru-RU" sz="1600" b="1">
              <a:solidFill>
                <a:srgbClr val="92D050"/>
              </a:solidFill>
              <a:latin typeface="Calibri" pitchFamily="34" charset="0"/>
            </a:endParaRPr>
          </a:p>
        </p:txBody>
      </p:sp>
      <p:cxnSp>
        <p:nvCxnSpPr>
          <p:cNvPr id="20" name="Straight Connector 19"/>
          <p:cNvCxnSpPr>
            <a:endCxn id="25613" idx="6"/>
          </p:cNvCxnSpPr>
          <p:nvPr/>
        </p:nvCxnSpPr>
        <p:spPr>
          <a:xfrm flipH="1">
            <a:off x="2978150" y="1843088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Rectangle 21"/>
          <p:cNvSpPr/>
          <p:nvPr/>
        </p:nvSpPr>
        <p:spPr>
          <a:xfrm rot="5400000">
            <a:off x="1544637" y="3163888"/>
            <a:ext cx="3781425" cy="571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3773488" y="1733550"/>
            <a:ext cx="719137" cy="719138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F0"/>
                </a:solidFill>
              </a:rPr>
              <a:t>1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5617" name="TextBox 33"/>
          <p:cNvSpPr txBox="1">
            <a:spLocks noChangeArrowheads="1"/>
          </p:cNvSpPr>
          <p:nvPr/>
        </p:nvSpPr>
        <p:spPr bwMode="auto">
          <a:xfrm>
            <a:off x="4737100" y="1585913"/>
            <a:ext cx="41402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Calibri" pitchFamily="34" charset="0"/>
              </a:rPr>
              <a:t>СКАСУВАННЯ ПДВ</a:t>
            </a:r>
            <a:endParaRPr lang="en-US" sz="2000" b="1">
              <a:latin typeface="Calibri" pitchFamily="34" charset="0"/>
            </a:endParaRPr>
          </a:p>
          <a:p>
            <a:r>
              <a:rPr lang="uk-UA" sz="2000">
                <a:latin typeface="Calibri" pitchFamily="34" charset="0"/>
              </a:rPr>
              <a:t>НА ІМПОРТ ТА ПОСТАЧАННЯ</a:t>
            </a:r>
          </a:p>
          <a:p>
            <a:r>
              <a:rPr lang="uk-UA" sz="2000" b="1">
                <a:latin typeface="Calibri" pitchFamily="34" charset="0"/>
              </a:rPr>
              <a:t>Е-ТРАНСПОРТУ</a:t>
            </a:r>
            <a:r>
              <a:rPr lang="uk-UA" sz="2000" b="1" baseline="30000">
                <a:latin typeface="Calibri" pitchFamily="34" charset="0"/>
              </a:rPr>
              <a:t> </a:t>
            </a:r>
            <a:r>
              <a:rPr lang="en-US" sz="2000" b="1" baseline="30000">
                <a:latin typeface="Calibri" pitchFamily="34" charset="0"/>
              </a:rPr>
              <a:t>✝</a:t>
            </a:r>
            <a:endParaRPr lang="uk-UA" sz="2000">
              <a:latin typeface="Calibri" pitchFamily="34" charset="0"/>
            </a:endParaRPr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3406775" y="1298575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Oval 35"/>
          <p:cNvSpPr/>
          <p:nvPr/>
        </p:nvSpPr>
        <p:spPr>
          <a:xfrm>
            <a:off x="3773488" y="3948113"/>
            <a:ext cx="719137" cy="719137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F0"/>
                </a:solidFill>
              </a:rPr>
              <a:t>3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5620" name="TextBox 36"/>
          <p:cNvSpPr txBox="1">
            <a:spLocks noChangeArrowheads="1"/>
          </p:cNvSpPr>
          <p:nvPr/>
        </p:nvSpPr>
        <p:spPr bwMode="auto">
          <a:xfrm>
            <a:off x="4737100" y="3946525"/>
            <a:ext cx="4140200" cy="706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Calibri" pitchFamily="34" charset="0"/>
              </a:rPr>
              <a:t>СКАСУВАННЯ АКЦИЗУ</a:t>
            </a:r>
            <a:endParaRPr lang="en-US" sz="2000" b="1">
              <a:latin typeface="Calibri" pitchFamily="34" charset="0"/>
            </a:endParaRPr>
          </a:p>
          <a:p>
            <a:r>
              <a:rPr lang="uk-UA" sz="2000">
                <a:latin typeface="Calibri" pitchFamily="34" charset="0"/>
              </a:rPr>
              <a:t>НА ІМПОРТ Е-ТРАНСПОРТУ</a:t>
            </a:r>
            <a:r>
              <a:rPr lang="uk-UA" sz="2000" b="1" baseline="30000">
                <a:latin typeface="Calibri" pitchFamily="34" charset="0"/>
              </a:rPr>
              <a:t> </a:t>
            </a:r>
            <a:r>
              <a:rPr lang="en-US" sz="2000" b="1" baseline="30000">
                <a:latin typeface="Calibri" pitchFamily="34" charset="0"/>
              </a:rPr>
              <a:t>✝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8" name="Oval 37"/>
          <p:cNvSpPr/>
          <p:nvPr/>
        </p:nvSpPr>
        <p:spPr>
          <a:xfrm>
            <a:off x="3773488" y="2841625"/>
            <a:ext cx="719137" cy="719138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F0"/>
                </a:solidFill>
              </a:rPr>
              <a:t>2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5622" name="TextBox 38"/>
          <p:cNvSpPr txBox="1">
            <a:spLocks noChangeArrowheads="1"/>
          </p:cNvSpPr>
          <p:nvPr/>
        </p:nvSpPr>
        <p:spPr bwMode="auto">
          <a:xfrm>
            <a:off x="4737100" y="2692400"/>
            <a:ext cx="4140200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Calibri" pitchFamily="34" charset="0"/>
              </a:rPr>
              <a:t>СКАСУВАННЯ ПДВ</a:t>
            </a:r>
            <a:endParaRPr lang="en-US" sz="2000" b="1">
              <a:latin typeface="Calibri" pitchFamily="34" charset="0"/>
            </a:endParaRPr>
          </a:p>
          <a:p>
            <a:r>
              <a:rPr lang="uk-UA" sz="2000">
                <a:latin typeface="Calibri" pitchFamily="34" charset="0"/>
              </a:rPr>
              <a:t>НА ІМПОРТ ТА ПОСТАЧАННЯ</a:t>
            </a:r>
          </a:p>
          <a:p>
            <a:r>
              <a:rPr lang="uk-UA" sz="2000" b="1">
                <a:latin typeface="Calibri" pitchFamily="34" charset="0"/>
              </a:rPr>
              <a:t>ЗАРЯДНИХ СТАНЦІЙ</a:t>
            </a:r>
            <a:endParaRPr lang="uk-UA" sz="2000">
              <a:latin typeface="Calibri" pitchFamily="34" charset="0"/>
            </a:endParaRPr>
          </a:p>
        </p:txBody>
      </p:sp>
      <p:cxnSp>
        <p:nvCxnSpPr>
          <p:cNvPr id="40" name="Straight Connector 39"/>
          <p:cNvCxnSpPr/>
          <p:nvPr/>
        </p:nvCxnSpPr>
        <p:spPr>
          <a:xfrm flipH="1">
            <a:off x="3406775" y="5053013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624" name="Rectangle 8"/>
          <p:cNvSpPr>
            <a:spLocks noChangeArrowheads="1"/>
          </p:cNvSpPr>
          <p:nvPr/>
        </p:nvSpPr>
        <p:spPr bwMode="auto">
          <a:xfrm>
            <a:off x="3406775" y="5384800"/>
            <a:ext cx="2443163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b="1" baseline="30000">
                <a:latin typeface="Calibri" pitchFamily="34" charset="0"/>
              </a:rPr>
              <a:t>✝</a:t>
            </a:r>
            <a:r>
              <a:rPr lang="uk-UA">
                <a:latin typeface="Calibri" pitchFamily="34" charset="0"/>
              </a:rPr>
              <a:t> – окрім електробусів</a:t>
            </a:r>
            <a:endParaRPr lang="en-US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>
            <a:off x="5002213" y="3748088"/>
            <a:ext cx="0" cy="233997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 flipH="1">
            <a:off x="2825750" y="3748088"/>
            <a:ext cx="0" cy="233997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436562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Другий компонент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31800" y="6088063"/>
            <a:ext cx="82804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82625" y="3748088"/>
            <a:ext cx="0" cy="2339975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/>
          <p:cNvSpPr/>
          <p:nvPr/>
        </p:nvSpPr>
        <p:spPr>
          <a:xfrm>
            <a:off x="682625" y="2768600"/>
            <a:ext cx="4319588" cy="1081088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ЗАЛУЧЕННЯ ІНВЕСТИЦІЙ ТА НАЛАГОДЖЕННЯ ВИРОБНИЦТВА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Е-ТРАНСПОРТУ ТА ЗАРЯДНИХ СТАНЦІЙ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6633" name="Rectangle 23"/>
          <p:cNvSpPr>
            <a:spLocks noChangeArrowheads="1"/>
          </p:cNvSpPr>
          <p:nvPr/>
        </p:nvSpPr>
        <p:spPr bwMode="auto">
          <a:xfrm>
            <a:off x="7967663" y="5668963"/>
            <a:ext cx="74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РОКИ</a:t>
            </a:r>
          </a:p>
        </p:txBody>
      </p:sp>
      <p:sp>
        <p:nvSpPr>
          <p:cNvPr id="26634" name="Rectangle 24"/>
          <p:cNvSpPr>
            <a:spLocks noChangeArrowheads="1"/>
          </p:cNvSpPr>
          <p:nvPr/>
        </p:nvSpPr>
        <p:spPr bwMode="auto">
          <a:xfrm>
            <a:off x="531813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0</a:t>
            </a:r>
            <a:endParaRPr lang="en-US">
              <a:latin typeface="Calibri" pitchFamily="34" charset="0"/>
            </a:endParaRPr>
          </a:p>
        </p:txBody>
      </p:sp>
      <p:sp>
        <p:nvSpPr>
          <p:cNvPr id="26635" name="Rectangle 26"/>
          <p:cNvSpPr>
            <a:spLocks noChangeArrowheads="1"/>
          </p:cNvSpPr>
          <p:nvPr/>
        </p:nvSpPr>
        <p:spPr bwMode="auto">
          <a:xfrm>
            <a:off x="2674938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5</a:t>
            </a:r>
            <a:endParaRPr lang="en-US">
              <a:latin typeface="Calibri" pitchFamily="34" charset="0"/>
            </a:endParaRPr>
          </a:p>
        </p:txBody>
      </p:sp>
      <p:sp>
        <p:nvSpPr>
          <p:cNvPr id="26636" name="Rectangle 31"/>
          <p:cNvSpPr>
            <a:spLocks noChangeArrowheads="1"/>
          </p:cNvSpPr>
          <p:nvPr/>
        </p:nvSpPr>
        <p:spPr bwMode="auto">
          <a:xfrm>
            <a:off x="4792663" y="6102350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10</a:t>
            </a:r>
            <a:endParaRPr lang="en-US">
              <a:latin typeface="Calibri" pitchFamily="34" charset="0"/>
            </a:endParaRPr>
          </a:p>
        </p:txBody>
      </p:sp>
      <p:sp>
        <p:nvSpPr>
          <p:cNvPr id="26637" name="Rectangle 32"/>
          <p:cNvSpPr>
            <a:spLocks noChangeArrowheads="1"/>
          </p:cNvSpPr>
          <p:nvPr/>
        </p:nvSpPr>
        <p:spPr bwMode="auto">
          <a:xfrm>
            <a:off x="6953250" y="6099175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15</a:t>
            </a:r>
            <a:endParaRPr lang="en-US">
              <a:latin typeface="Calibri" pitchFamily="34" charset="0"/>
            </a:endParaRPr>
          </a:p>
        </p:txBody>
      </p:sp>
      <p:sp>
        <p:nvSpPr>
          <p:cNvPr id="26638" name="Oval 15"/>
          <p:cNvSpPr>
            <a:spLocks noChangeArrowheads="1"/>
          </p:cNvSpPr>
          <p:nvPr/>
        </p:nvSpPr>
        <p:spPr bwMode="auto">
          <a:xfrm>
            <a:off x="4867275" y="3176588"/>
            <a:ext cx="269875" cy="271462"/>
          </a:xfrm>
          <a:prstGeom prst="ellipse">
            <a:avLst/>
          </a:prstGeom>
          <a:solidFill>
            <a:srgbClr val="00B0F0"/>
          </a:solidFill>
          <a:ln w="571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altLang="ru-RU" sz="1600" b="1">
              <a:solidFill>
                <a:srgbClr val="92D050"/>
              </a:solidFill>
              <a:latin typeface="Calibri" pitchFamily="34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flipH="1">
            <a:off x="5137150" y="3309938"/>
            <a:ext cx="430213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 rot="5400000">
            <a:off x="3706019" y="3280569"/>
            <a:ext cx="3779838" cy="571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1" name="Oval 30"/>
          <p:cNvSpPr/>
          <p:nvPr/>
        </p:nvSpPr>
        <p:spPr>
          <a:xfrm>
            <a:off x="5875338" y="1989138"/>
            <a:ext cx="719137" cy="720725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F0"/>
                </a:solidFill>
              </a:rPr>
              <a:t>1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6642" name="TextBox 33"/>
          <p:cNvSpPr txBox="1">
            <a:spLocks noChangeArrowheads="1"/>
          </p:cNvSpPr>
          <p:nvPr/>
        </p:nvSpPr>
        <p:spPr bwMode="auto">
          <a:xfrm>
            <a:off x="6753225" y="1533525"/>
            <a:ext cx="2282825" cy="1631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Calibri" pitchFamily="34" charset="0"/>
              </a:rPr>
              <a:t>СКАСУВАННЯ ПДВ</a:t>
            </a:r>
            <a:endParaRPr lang="en-US" sz="2000" b="1">
              <a:latin typeface="Calibri" pitchFamily="34" charset="0"/>
            </a:endParaRPr>
          </a:p>
          <a:p>
            <a:r>
              <a:rPr lang="uk-UA" sz="2000">
                <a:latin typeface="Calibri" pitchFamily="34" charset="0"/>
              </a:rPr>
              <a:t>НА ІМПОРТ ТА</a:t>
            </a:r>
          </a:p>
          <a:p>
            <a:r>
              <a:rPr lang="uk-UA" sz="2000">
                <a:latin typeface="Calibri" pitchFamily="34" charset="0"/>
              </a:rPr>
              <a:t>ПОСТАЧАННЯ</a:t>
            </a:r>
          </a:p>
          <a:p>
            <a:r>
              <a:rPr lang="uk-UA" sz="2000" b="1">
                <a:latin typeface="Calibri" pitchFamily="34" charset="0"/>
              </a:rPr>
              <a:t>КОМПЛЕКТУЮЧИХ </a:t>
            </a:r>
            <a:r>
              <a:rPr lang="uk-UA" sz="2000">
                <a:latin typeface="Calibri" pitchFamily="34" charset="0"/>
              </a:rPr>
              <a:t>ДО Е-ТРАНСПОРТУ</a:t>
            </a:r>
          </a:p>
        </p:txBody>
      </p:sp>
      <p:cxnSp>
        <p:nvCxnSpPr>
          <p:cNvPr id="35" name="Straight Connector 34"/>
          <p:cNvCxnSpPr/>
          <p:nvPr/>
        </p:nvCxnSpPr>
        <p:spPr>
          <a:xfrm flipH="1">
            <a:off x="5567363" y="1419225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8" name="Oval 37"/>
          <p:cNvSpPr/>
          <p:nvPr/>
        </p:nvSpPr>
        <p:spPr>
          <a:xfrm>
            <a:off x="5881688" y="3906838"/>
            <a:ext cx="719137" cy="719137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800" b="1" dirty="0">
                <a:solidFill>
                  <a:srgbClr val="00B0F0"/>
                </a:solidFill>
              </a:rPr>
              <a:t>2</a:t>
            </a:r>
            <a:endParaRPr lang="en-US" sz="2800" b="1" dirty="0">
              <a:solidFill>
                <a:srgbClr val="00B0F0"/>
              </a:solidFill>
            </a:endParaRPr>
          </a:p>
        </p:txBody>
      </p:sp>
      <p:sp>
        <p:nvSpPr>
          <p:cNvPr id="26645" name="TextBox 38"/>
          <p:cNvSpPr txBox="1">
            <a:spLocks noChangeArrowheads="1"/>
          </p:cNvSpPr>
          <p:nvPr/>
        </p:nvSpPr>
        <p:spPr bwMode="auto">
          <a:xfrm>
            <a:off x="6753225" y="3297238"/>
            <a:ext cx="2282825" cy="19383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 b="1">
                <a:latin typeface="Calibri" pitchFamily="34" charset="0"/>
              </a:rPr>
              <a:t>СКАСУВАННЯ ПДВ</a:t>
            </a:r>
            <a:endParaRPr lang="en-US" sz="2000" b="1">
              <a:latin typeface="Calibri" pitchFamily="34" charset="0"/>
            </a:endParaRPr>
          </a:p>
          <a:p>
            <a:r>
              <a:rPr lang="uk-UA" sz="2000">
                <a:latin typeface="Calibri" pitchFamily="34" charset="0"/>
              </a:rPr>
              <a:t>НА ІМПОРТ ТА ПОСТАЧАННЯ </a:t>
            </a:r>
            <a:r>
              <a:rPr lang="uk-UA" sz="2000" b="1">
                <a:latin typeface="Calibri" pitchFamily="34" charset="0"/>
              </a:rPr>
              <a:t>КОМПЛЕКТУЮЧИХ </a:t>
            </a:r>
            <a:r>
              <a:rPr lang="uk-UA" sz="2000">
                <a:latin typeface="Calibri" pitchFamily="34" charset="0"/>
              </a:rPr>
              <a:t>ДО ЗАРЯДНИХ СТАНЦІЙ</a:t>
            </a:r>
          </a:p>
        </p:txBody>
      </p:sp>
      <p:cxnSp>
        <p:nvCxnSpPr>
          <p:cNvPr id="40" name="Straight Connector 39"/>
          <p:cNvCxnSpPr/>
          <p:nvPr/>
        </p:nvCxnSpPr>
        <p:spPr>
          <a:xfrm flipH="1">
            <a:off x="5568950" y="5199063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8" name="Straight Connector 27"/>
          <p:cNvCxnSpPr/>
          <p:nvPr/>
        </p:nvCxnSpPr>
        <p:spPr>
          <a:xfrm>
            <a:off x="5002213" y="4773613"/>
            <a:ext cx="0" cy="1314450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Straight Connector 25"/>
          <p:cNvCxnSpPr/>
          <p:nvPr/>
        </p:nvCxnSpPr>
        <p:spPr>
          <a:xfrm>
            <a:off x="2824163" y="5137150"/>
            <a:ext cx="1587" cy="95091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41275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Третій компонент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cxnSp>
        <p:nvCxnSpPr>
          <p:cNvPr id="21" name="Straight Arrow Connector 20"/>
          <p:cNvCxnSpPr/>
          <p:nvPr/>
        </p:nvCxnSpPr>
        <p:spPr>
          <a:xfrm flipV="1">
            <a:off x="431800" y="6088063"/>
            <a:ext cx="8280400" cy="0"/>
          </a:xfrm>
          <a:prstGeom prst="straightConnector1">
            <a:avLst/>
          </a:prstGeom>
          <a:ln w="381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>
            <a:off x="682625" y="5137150"/>
            <a:ext cx="0" cy="95091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Rectangle 3"/>
          <p:cNvSpPr/>
          <p:nvPr/>
        </p:nvSpPr>
        <p:spPr>
          <a:xfrm>
            <a:off x="682625" y="4241800"/>
            <a:ext cx="6480175" cy="1079500"/>
          </a:xfrm>
          <a:prstGeom prst="rect">
            <a:avLst/>
          </a:prstGeom>
          <a:solidFill>
            <a:schemeClr val="bg1">
              <a:lumMod val="85000"/>
            </a:schemeClr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b="1" dirty="0">
                <a:solidFill>
                  <a:schemeClr val="tx1"/>
                </a:solidFill>
              </a:rPr>
              <a:t>ЗАЛУЧЕННЯ ІНВЕСТИЦІЙ ТА НАЛАГОДЖЕННЯ (ЛОКАЛІЗАЦІЯ) ВИРОБНИЦТВА КОМПЛЕКТУЮЧИХ ДО Е-ТРАНСПОРТУ ТА ЗАРЯДНИХ СТАНЦІЙ</a:t>
            </a:r>
            <a:endParaRPr lang="en-US" b="1" dirty="0">
              <a:solidFill>
                <a:schemeClr val="tx1"/>
              </a:solidFill>
            </a:endParaRPr>
          </a:p>
        </p:txBody>
      </p:sp>
      <p:sp>
        <p:nvSpPr>
          <p:cNvPr id="27657" name="Rectangle 23"/>
          <p:cNvSpPr>
            <a:spLocks noChangeArrowheads="1"/>
          </p:cNvSpPr>
          <p:nvPr/>
        </p:nvSpPr>
        <p:spPr bwMode="auto">
          <a:xfrm>
            <a:off x="7967663" y="5668963"/>
            <a:ext cx="74453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РОКИ</a:t>
            </a:r>
          </a:p>
        </p:txBody>
      </p:sp>
      <p:sp>
        <p:nvSpPr>
          <p:cNvPr id="27658" name="Rectangle 24"/>
          <p:cNvSpPr>
            <a:spLocks noChangeArrowheads="1"/>
          </p:cNvSpPr>
          <p:nvPr/>
        </p:nvSpPr>
        <p:spPr bwMode="auto">
          <a:xfrm>
            <a:off x="531813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0</a:t>
            </a:r>
            <a:endParaRPr lang="en-US">
              <a:latin typeface="Calibri" pitchFamily="34" charset="0"/>
            </a:endParaRPr>
          </a:p>
        </p:txBody>
      </p:sp>
      <p:sp>
        <p:nvSpPr>
          <p:cNvPr id="27659" name="Rectangle 26"/>
          <p:cNvSpPr>
            <a:spLocks noChangeArrowheads="1"/>
          </p:cNvSpPr>
          <p:nvPr/>
        </p:nvSpPr>
        <p:spPr bwMode="auto">
          <a:xfrm>
            <a:off x="2674938" y="6099175"/>
            <a:ext cx="30162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5</a:t>
            </a:r>
            <a:endParaRPr lang="en-US">
              <a:latin typeface="Calibri" pitchFamily="34" charset="0"/>
            </a:endParaRPr>
          </a:p>
        </p:txBody>
      </p:sp>
      <p:cxnSp>
        <p:nvCxnSpPr>
          <p:cNvPr id="30" name="Straight Connector 29"/>
          <p:cNvCxnSpPr/>
          <p:nvPr/>
        </p:nvCxnSpPr>
        <p:spPr>
          <a:xfrm>
            <a:off x="7162800" y="5321300"/>
            <a:ext cx="0" cy="766763"/>
          </a:xfrm>
          <a:prstGeom prst="line">
            <a:avLst/>
          </a:prstGeom>
          <a:ln>
            <a:solidFill>
              <a:schemeClr val="tx1"/>
            </a:solidFill>
            <a:prstDash val="lg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661" name="Rectangle 31"/>
          <p:cNvSpPr>
            <a:spLocks noChangeArrowheads="1"/>
          </p:cNvSpPr>
          <p:nvPr/>
        </p:nvSpPr>
        <p:spPr bwMode="auto">
          <a:xfrm>
            <a:off x="4792663" y="6102350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10</a:t>
            </a:r>
            <a:endParaRPr lang="en-US">
              <a:latin typeface="Calibri" pitchFamily="34" charset="0"/>
            </a:endParaRPr>
          </a:p>
        </p:txBody>
      </p:sp>
      <p:sp>
        <p:nvSpPr>
          <p:cNvPr id="27662" name="Rectangle 32"/>
          <p:cNvSpPr>
            <a:spLocks noChangeArrowheads="1"/>
          </p:cNvSpPr>
          <p:nvPr/>
        </p:nvSpPr>
        <p:spPr bwMode="auto">
          <a:xfrm>
            <a:off x="6953250" y="6099175"/>
            <a:ext cx="4191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15</a:t>
            </a:r>
            <a:endParaRPr lang="en-US">
              <a:latin typeface="Calibri" pitchFamily="34" charset="0"/>
            </a:endParaRPr>
          </a:p>
        </p:txBody>
      </p:sp>
      <p:sp>
        <p:nvSpPr>
          <p:cNvPr id="27663" name="Oval 15"/>
          <p:cNvSpPr>
            <a:spLocks noChangeArrowheads="1"/>
          </p:cNvSpPr>
          <p:nvPr/>
        </p:nvSpPr>
        <p:spPr bwMode="auto">
          <a:xfrm>
            <a:off x="3787775" y="4106863"/>
            <a:ext cx="269875" cy="269875"/>
          </a:xfrm>
          <a:prstGeom prst="ellipse">
            <a:avLst/>
          </a:prstGeom>
          <a:solidFill>
            <a:srgbClr val="00B0F0"/>
          </a:solidFill>
          <a:ln w="57150">
            <a:noFill/>
            <a:round/>
            <a:headEnd/>
            <a:tailEnd/>
          </a:ln>
        </p:spPr>
        <p:txBody>
          <a:bodyPr anchor="ctr"/>
          <a:lstStyle/>
          <a:p>
            <a:pPr algn="ctr"/>
            <a:endParaRPr lang="ru-RU" altLang="ru-RU" sz="1600" b="1">
              <a:solidFill>
                <a:srgbClr val="92D050"/>
              </a:solidFill>
              <a:latin typeface="Calibri" pitchFamily="34" charset="0"/>
            </a:endParaRPr>
          </a:p>
        </p:txBody>
      </p:sp>
      <p:cxnSp>
        <p:nvCxnSpPr>
          <p:cNvPr id="22" name="Straight Connector 21"/>
          <p:cNvCxnSpPr/>
          <p:nvPr/>
        </p:nvCxnSpPr>
        <p:spPr>
          <a:xfrm rot="5400000" flipH="1">
            <a:off x="3707607" y="3912394"/>
            <a:ext cx="430212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Rectangle 28"/>
          <p:cNvSpPr/>
          <p:nvPr/>
        </p:nvSpPr>
        <p:spPr>
          <a:xfrm>
            <a:off x="371475" y="3644900"/>
            <a:ext cx="8280400" cy="57150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7666" name="Group 7"/>
          <p:cNvGrpSpPr>
            <a:grpSpLocks/>
          </p:cNvGrpSpPr>
          <p:nvPr/>
        </p:nvGrpSpPr>
        <p:grpSpPr bwMode="auto">
          <a:xfrm>
            <a:off x="531813" y="1257300"/>
            <a:ext cx="3843337" cy="1630363"/>
            <a:chOff x="6067624" y="151625"/>
            <a:chExt cx="3843873" cy="1631216"/>
          </a:xfrm>
        </p:grpSpPr>
        <p:sp>
          <p:nvSpPr>
            <p:cNvPr id="31" name="Oval 30"/>
            <p:cNvSpPr/>
            <p:nvPr/>
          </p:nvSpPr>
          <p:spPr>
            <a:xfrm>
              <a:off x="6067624" y="299340"/>
              <a:ext cx="719237" cy="719513"/>
            </a:xfrm>
            <a:prstGeom prst="ellipse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800" b="1" dirty="0">
                  <a:solidFill>
                    <a:srgbClr val="00B0F0"/>
                  </a:solidFill>
                </a:rPr>
                <a:t>1</a:t>
              </a:r>
              <a:endParaRPr lang="en-US" sz="2800" b="1" dirty="0">
                <a:solidFill>
                  <a:srgbClr val="00B0F0"/>
                </a:solidFill>
              </a:endParaRPr>
            </a:p>
          </p:txBody>
        </p:sp>
        <p:sp>
          <p:nvSpPr>
            <p:cNvPr id="27673" name="TextBox 33"/>
            <p:cNvSpPr txBox="1">
              <a:spLocks noChangeArrowheads="1"/>
            </p:cNvSpPr>
            <p:nvPr/>
          </p:nvSpPr>
          <p:spPr bwMode="auto">
            <a:xfrm>
              <a:off x="7031497" y="151625"/>
              <a:ext cx="2880000" cy="163121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000" b="1">
                  <a:latin typeface="Calibri" pitchFamily="34" charset="0"/>
                </a:rPr>
                <a:t>НУЛЬОВА СТАВКА ПДВ</a:t>
              </a:r>
              <a:endParaRPr lang="en-US" sz="2000" b="1">
                <a:latin typeface="Calibri" pitchFamily="34" charset="0"/>
              </a:endParaRPr>
            </a:p>
            <a:p>
              <a:r>
                <a:rPr lang="uk-UA" sz="2000">
                  <a:latin typeface="Calibri" pitchFamily="34" charset="0"/>
                </a:rPr>
                <a:t>НА ПОСТАЧАННЯ</a:t>
              </a:r>
            </a:p>
            <a:p>
              <a:r>
                <a:rPr lang="uk-UA" sz="2000">
                  <a:latin typeface="Calibri" pitchFamily="34" charset="0"/>
                </a:rPr>
                <a:t>ВИРОБЛЕНОГО В УКРАЇНІ</a:t>
              </a:r>
            </a:p>
            <a:p>
              <a:r>
                <a:rPr lang="uk-UA" sz="2000" b="1">
                  <a:latin typeface="Calibri" pitchFamily="34" charset="0"/>
                </a:rPr>
                <a:t>Е-ТРАНСПОРТУ </a:t>
              </a:r>
              <a:r>
                <a:rPr lang="uk-UA" sz="2000">
                  <a:latin typeface="Calibri" pitchFamily="34" charset="0"/>
                </a:rPr>
                <a:t>ТА</a:t>
              </a:r>
            </a:p>
            <a:p>
              <a:r>
                <a:rPr lang="uk-UA" sz="2000" b="1">
                  <a:latin typeface="Calibri" pitchFamily="34" charset="0"/>
                </a:rPr>
                <a:t>ЗАРЯДНИХ СТАНЦІЙ</a:t>
              </a:r>
            </a:p>
          </p:txBody>
        </p:sp>
      </p:grpSp>
      <p:cxnSp>
        <p:nvCxnSpPr>
          <p:cNvPr id="40" name="Straight Connector 39"/>
          <p:cNvCxnSpPr/>
          <p:nvPr/>
        </p:nvCxnSpPr>
        <p:spPr>
          <a:xfrm rot="5400000" flipH="1">
            <a:off x="185737" y="3473451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 rot="5400000" flipH="1">
            <a:off x="8437562" y="3482976"/>
            <a:ext cx="428625" cy="0"/>
          </a:xfrm>
          <a:prstGeom prst="line">
            <a:avLst/>
          </a:prstGeom>
          <a:ln w="57150">
            <a:solidFill>
              <a:srgbClr val="00B0F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7669" name="Group 47"/>
          <p:cNvGrpSpPr>
            <a:grpSpLocks/>
          </p:cNvGrpSpPr>
          <p:nvPr/>
        </p:nvGrpSpPr>
        <p:grpSpPr bwMode="auto">
          <a:xfrm>
            <a:off x="4868863" y="1257300"/>
            <a:ext cx="3843337" cy="1938338"/>
            <a:chOff x="6067624" y="151625"/>
            <a:chExt cx="3843873" cy="1938992"/>
          </a:xfrm>
        </p:grpSpPr>
        <p:sp>
          <p:nvSpPr>
            <p:cNvPr id="49" name="Oval 48"/>
            <p:cNvSpPr/>
            <p:nvPr/>
          </p:nvSpPr>
          <p:spPr>
            <a:xfrm>
              <a:off x="6067624" y="299313"/>
              <a:ext cx="719237" cy="719380"/>
            </a:xfrm>
            <a:prstGeom prst="ellipse">
              <a:avLst/>
            </a:prstGeom>
            <a:noFill/>
            <a:ln w="5715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800" b="1" dirty="0">
                  <a:solidFill>
                    <a:srgbClr val="00B0F0"/>
                  </a:solidFill>
                </a:rPr>
                <a:t>2</a:t>
              </a:r>
              <a:endParaRPr lang="en-US" sz="2800" b="1" dirty="0">
                <a:solidFill>
                  <a:srgbClr val="00B0F0"/>
                </a:solidFill>
              </a:endParaRPr>
            </a:p>
          </p:txBody>
        </p:sp>
        <p:sp>
          <p:nvSpPr>
            <p:cNvPr id="27671" name="TextBox 49"/>
            <p:cNvSpPr txBox="1">
              <a:spLocks noChangeArrowheads="1"/>
            </p:cNvSpPr>
            <p:nvPr/>
          </p:nvSpPr>
          <p:spPr bwMode="auto">
            <a:xfrm>
              <a:off x="7031497" y="151625"/>
              <a:ext cx="2880000" cy="193899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uk-UA" sz="2000" b="1">
                  <a:latin typeface="Calibri" pitchFamily="34" charset="0"/>
                </a:rPr>
                <a:t>НУЛЬОВА СТАВКА ПДВ</a:t>
              </a:r>
              <a:endParaRPr lang="en-US" sz="2000" b="1">
                <a:latin typeface="Calibri" pitchFamily="34" charset="0"/>
              </a:endParaRPr>
            </a:p>
            <a:p>
              <a:r>
                <a:rPr lang="uk-UA" sz="2000">
                  <a:latin typeface="Calibri" pitchFamily="34" charset="0"/>
                </a:rPr>
                <a:t>НА ПОСТАЧАННЯ</a:t>
              </a:r>
            </a:p>
            <a:p>
              <a:r>
                <a:rPr lang="uk-UA" sz="2000">
                  <a:latin typeface="Calibri" pitchFamily="34" charset="0"/>
                </a:rPr>
                <a:t>ВИРОБЛЕНИХ В УКРАЇНІ</a:t>
              </a:r>
            </a:p>
            <a:p>
              <a:r>
                <a:rPr lang="uk-UA" sz="2000" b="1">
                  <a:latin typeface="Calibri" pitchFamily="34" charset="0"/>
                </a:rPr>
                <a:t>КОМПЛЕКТУЮЧИХ</a:t>
              </a:r>
              <a:r>
                <a:rPr lang="uk-UA" sz="2000">
                  <a:latin typeface="Calibri" pitchFamily="34" charset="0"/>
                </a:rPr>
                <a:t> ДО</a:t>
              </a:r>
            </a:p>
            <a:p>
              <a:r>
                <a:rPr lang="uk-UA" sz="2000">
                  <a:latin typeface="Calibri" pitchFamily="34" charset="0"/>
                </a:rPr>
                <a:t>Е-ТРАНСПОРТУ ТА</a:t>
              </a:r>
            </a:p>
            <a:p>
              <a:r>
                <a:rPr lang="uk-UA" sz="2000">
                  <a:latin typeface="Calibri" pitchFamily="34" charset="0"/>
                </a:rPr>
                <a:t>ЗАРЯДНИХ СТАНЦІЙ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28675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55387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Дешевші електромобілі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28676" name="Rectangle 2"/>
          <p:cNvSpPr>
            <a:spLocks noChangeArrowheads="1"/>
          </p:cNvSpPr>
          <p:nvPr/>
        </p:nvSpPr>
        <p:spPr bwMode="auto">
          <a:xfrm>
            <a:off x="2757488" y="2249488"/>
            <a:ext cx="5986462" cy="13223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ВАРТОСТІ ЕЛЕКТРОКАРУ </a:t>
            </a:r>
            <a:r>
              <a:rPr lang="uk-UA" altLang="ru-RU" sz="2000" b="1">
                <a:solidFill>
                  <a:schemeClr val="bg1"/>
                </a:solidFill>
                <a:latin typeface="Calibri" pitchFamily="34" charset="0"/>
              </a:rPr>
              <a:t>ТА</a:t>
            </a:r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 ВАРТОСТІ ПЕРЕОБЛАДНАННЯ ЗВИЧАЙНОГО АВТОМОБІЛЯ В ЕЛЕКТРИЧНИЙ </a:t>
            </a:r>
            <a:r>
              <a:rPr lang="uk-UA" altLang="ru-RU" sz="2000" b="1">
                <a:solidFill>
                  <a:schemeClr val="bg1"/>
                </a:solidFill>
                <a:latin typeface="Calibri" pitchFamily="34" charset="0"/>
              </a:rPr>
              <a:t>МОЖНА БУДЕ ПОВЕРНУТИ ЧЕРЕЗ МЕХАНІЗМ </a:t>
            </a:r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ПОДАТКОВОЇ ЗНИЖКИ</a:t>
            </a:r>
          </a:p>
        </p:txBody>
      </p:sp>
      <p:sp>
        <p:nvSpPr>
          <p:cNvPr id="28677" name="Oval 15"/>
          <p:cNvSpPr>
            <a:spLocks noChangeAspect="1" noChangeArrowheads="1"/>
          </p:cNvSpPr>
          <p:nvPr/>
        </p:nvSpPr>
        <p:spPr bwMode="auto">
          <a:xfrm>
            <a:off x="736600" y="2100263"/>
            <a:ext cx="1619250" cy="1620837"/>
          </a:xfrm>
          <a:prstGeom prst="ellips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ДО</a:t>
            </a:r>
          </a:p>
          <a:p>
            <a:pPr algn="ctr"/>
            <a:r>
              <a:rPr lang="uk-UA" altLang="ru-RU" sz="4800" b="1">
                <a:solidFill>
                  <a:srgbClr val="92D050"/>
                </a:solidFill>
                <a:latin typeface="Calibri" pitchFamily="34" charset="0"/>
              </a:rPr>
              <a:t>18%</a:t>
            </a:r>
          </a:p>
        </p:txBody>
      </p:sp>
      <p:sp>
        <p:nvSpPr>
          <p:cNvPr id="28678" name="Oval 15"/>
          <p:cNvSpPr>
            <a:spLocks noChangeAspect="1" noChangeArrowheads="1"/>
          </p:cNvSpPr>
          <p:nvPr/>
        </p:nvSpPr>
        <p:spPr bwMode="auto">
          <a:xfrm>
            <a:off x="736600" y="4751388"/>
            <a:ext cx="1619250" cy="1619250"/>
          </a:xfrm>
          <a:prstGeom prst="ellips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uk-UA" altLang="ru-RU" sz="4800" b="1">
                <a:solidFill>
                  <a:srgbClr val="92D050"/>
                </a:solidFill>
                <a:latin typeface="Calibri" pitchFamily="34" charset="0"/>
              </a:rPr>
              <a:t>0%</a:t>
            </a:r>
          </a:p>
        </p:txBody>
      </p:sp>
      <p:sp>
        <p:nvSpPr>
          <p:cNvPr id="28679" name="Rectangle 1"/>
          <p:cNvSpPr>
            <a:spLocks noChangeArrowheads="1"/>
          </p:cNvSpPr>
          <p:nvPr/>
        </p:nvSpPr>
        <p:spPr bwMode="auto">
          <a:xfrm>
            <a:off x="1768475" y="1231900"/>
            <a:ext cx="5607050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altLang="ru-RU" sz="2400" b="1">
                <a:solidFill>
                  <a:schemeClr val="bg1"/>
                </a:solidFill>
                <a:latin typeface="Calibri" pitchFamily="34" charset="0"/>
              </a:rPr>
              <a:t>ПЛАТИШ ПОДАТКИ? </a:t>
            </a:r>
            <a:r>
              <a:rPr lang="uk-UA" altLang="ru-RU" sz="2400" b="1">
                <a:solidFill>
                  <a:srgbClr val="92D050"/>
                </a:solidFill>
                <a:latin typeface="Calibri" pitchFamily="34" charset="0"/>
              </a:rPr>
              <a:t>ОТРИМУЙ ЗНИЖКУ!</a:t>
            </a:r>
            <a:endParaRPr lang="en-US" sz="2400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28680" name="Rectangle 17"/>
          <p:cNvSpPr>
            <a:spLocks noChangeArrowheads="1"/>
          </p:cNvSpPr>
          <p:nvPr/>
        </p:nvSpPr>
        <p:spPr bwMode="auto">
          <a:xfrm>
            <a:off x="3597275" y="4114800"/>
            <a:ext cx="1949450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altLang="ru-RU" sz="2400" b="1">
                <a:solidFill>
                  <a:schemeClr val="bg1"/>
                </a:solidFill>
                <a:latin typeface="Calibri" pitchFamily="34" charset="0"/>
              </a:rPr>
              <a:t>ДОДАТКОВО:</a:t>
            </a:r>
            <a:endParaRPr lang="en-US" sz="2400">
              <a:solidFill>
                <a:srgbClr val="92D050"/>
              </a:solidFill>
              <a:latin typeface="Calibri" pitchFamily="34" charset="0"/>
            </a:endParaRPr>
          </a:p>
        </p:txBody>
      </p:sp>
      <p:sp>
        <p:nvSpPr>
          <p:cNvPr id="28681" name="Rectangle 18"/>
          <p:cNvSpPr>
            <a:spLocks noChangeArrowheads="1"/>
          </p:cNvSpPr>
          <p:nvPr/>
        </p:nvSpPr>
        <p:spPr bwMode="auto">
          <a:xfrm>
            <a:off x="2757488" y="5207000"/>
            <a:ext cx="5986462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ПЕРША РЕЄСТРАЦІЯ</a:t>
            </a:r>
            <a:r>
              <a:rPr lang="uk-UA" altLang="ru-RU" sz="2000" b="1">
                <a:solidFill>
                  <a:schemeClr val="bg1"/>
                </a:solidFill>
                <a:latin typeface="Calibri" pitchFamily="34" charset="0"/>
              </a:rPr>
              <a:t> Е-ТРАНСПОРТУ В</a:t>
            </a:r>
          </a:p>
          <a:p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ПЕНСІЙНОМУ ФОНДІ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750728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Кейс 1 – відомий б/в електрокар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29700" name="Rectangle 1"/>
          <p:cNvSpPr>
            <a:spLocks noChangeArrowheads="1"/>
          </p:cNvSpPr>
          <p:nvPr/>
        </p:nvSpPr>
        <p:spPr bwMode="auto">
          <a:xfrm>
            <a:off x="315913" y="1111250"/>
            <a:ext cx="744061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ОРІЄНТОВНА БАЗОВА ВАРТІСТЬ: 3</a:t>
            </a:r>
            <a:r>
              <a:rPr lang="en-US" sz="2000" b="1">
                <a:latin typeface="Calibri" pitchFamily="34" charset="0"/>
              </a:rPr>
              <a:t>4</a:t>
            </a:r>
            <a:r>
              <a:rPr lang="uk-UA" sz="2000" b="1">
                <a:latin typeface="Calibri" pitchFamily="34" charset="0"/>
              </a:rPr>
              <a:t>0 тис. грн без ПДВ (</a:t>
            </a:r>
            <a:r>
              <a:rPr lang="en-US" sz="2000" b="1">
                <a:latin typeface="Calibri" pitchFamily="34" charset="0"/>
              </a:rPr>
              <a:t>~$</a:t>
            </a:r>
            <a:r>
              <a:rPr lang="uk-UA" sz="2000" b="1">
                <a:latin typeface="Calibri" pitchFamily="34" charset="0"/>
              </a:rPr>
              <a:t>12,5 тис.)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01" name="Rectangle 2"/>
          <p:cNvSpPr>
            <a:spLocks noChangeArrowheads="1"/>
          </p:cNvSpPr>
          <p:nvPr/>
        </p:nvSpPr>
        <p:spPr bwMode="auto">
          <a:xfrm>
            <a:off x="4246563" y="1871663"/>
            <a:ext cx="79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ЗАРАЗ</a:t>
            </a:r>
            <a:endParaRPr lang="en-US" b="1">
              <a:latin typeface="Calibri" pitchFamily="34" charset="0"/>
            </a:endParaRPr>
          </a:p>
        </p:txBody>
      </p:sp>
      <p:sp>
        <p:nvSpPr>
          <p:cNvPr id="29702" name="Rectangle 16"/>
          <p:cNvSpPr>
            <a:spLocks noChangeArrowheads="1"/>
          </p:cNvSpPr>
          <p:nvPr/>
        </p:nvSpPr>
        <p:spPr bwMode="auto">
          <a:xfrm>
            <a:off x="6340475" y="18716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solidFill>
                  <a:srgbClr val="00B0F0"/>
                </a:solidFill>
                <a:latin typeface="Calibri" pitchFamily="34" charset="0"/>
              </a:rPr>
              <a:t>ПРОПОНУЄТЬСЯ</a:t>
            </a:r>
            <a:endParaRPr lang="en-US" b="1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29703" name="Rectangle 17"/>
          <p:cNvSpPr>
            <a:spLocks noChangeArrowheads="1"/>
          </p:cNvSpPr>
          <p:nvPr/>
        </p:nvSpPr>
        <p:spPr bwMode="auto">
          <a:xfrm>
            <a:off x="557213" y="2533650"/>
            <a:ext cx="12969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+ПДВ</a:t>
            </a:r>
            <a:r>
              <a:rPr lang="en-US" sz="2000">
                <a:latin typeface="Calibri" pitchFamily="34" charset="0"/>
              </a:rPr>
              <a:t> 20%</a:t>
            </a:r>
          </a:p>
        </p:txBody>
      </p:sp>
      <p:sp>
        <p:nvSpPr>
          <p:cNvPr id="29704" name="Rectangle 3"/>
          <p:cNvSpPr>
            <a:spLocks noChangeArrowheads="1"/>
          </p:cNvSpPr>
          <p:nvPr/>
        </p:nvSpPr>
        <p:spPr bwMode="auto">
          <a:xfrm>
            <a:off x="3921125" y="2536825"/>
            <a:ext cx="1346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Calibri" pitchFamily="34" charset="0"/>
              </a:rPr>
              <a:t>68</a:t>
            </a:r>
            <a:r>
              <a:rPr lang="uk-UA" sz="2000">
                <a:latin typeface="Calibri" pitchFamily="34" charset="0"/>
              </a:rPr>
              <a:t> 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05" name="Rectangle 19"/>
          <p:cNvSpPr>
            <a:spLocks noChangeArrowheads="1"/>
          </p:cNvSpPr>
          <p:nvPr/>
        </p:nvSpPr>
        <p:spPr bwMode="auto">
          <a:xfrm>
            <a:off x="6870700" y="2533650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29706" name="Rectangle 20"/>
          <p:cNvSpPr>
            <a:spLocks noChangeArrowheads="1"/>
          </p:cNvSpPr>
          <p:nvPr/>
        </p:nvSpPr>
        <p:spPr bwMode="auto">
          <a:xfrm>
            <a:off x="557213" y="3148013"/>
            <a:ext cx="10366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+ПФ 5</a:t>
            </a:r>
            <a:r>
              <a:rPr lang="en-US" sz="2000">
                <a:latin typeface="Calibri" pitchFamily="34" charset="0"/>
              </a:rPr>
              <a:t>%</a:t>
            </a:r>
          </a:p>
        </p:txBody>
      </p:sp>
      <p:sp>
        <p:nvSpPr>
          <p:cNvPr id="29707" name="Rectangle 21"/>
          <p:cNvSpPr>
            <a:spLocks noChangeArrowheads="1"/>
          </p:cNvSpPr>
          <p:nvPr/>
        </p:nvSpPr>
        <p:spPr bwMode="auto">
          <a:xfrm>
            <a:off x="3921125" y="3151188"/>
            <a:ext cx="134620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latin typeface="Calibri" pitchFamily="34" charset="0"/>
              </a:rPr>
              <a:t>17 </a:t>
            </a:r>
            <a:r>
              <a:rPr lang="uk-UA" sz="2000">
                <a:latin typeface="Calibri" pitchFamily="34" charset="0"/>
              </a:rPr>
              <a:t>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08" name="Rectangle 22"/>
          <p:cNvSpPr>
            <a:spLocks noChangeArrowheads="1"/>
          </p:cNvSpPr>
          <p:nvPr/>
        </p:nvSpPr>
        <p:spPr bwMode="auto">
          <a:xfrm>
            <a:off x="6870700" y="3148013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29709" name="Rectangle 23"/>
          <p:cNvSpPr>
            <a:spLocks noChangeArrowheads="1"/>
          </p:cNvSpPr>
          <p:nvPr/>
        </p:nvSpPr>
        <p:spPr bwMode="auto">
          <a:xfrm>
            <a:off x="557213" y="4324350"/>
            <a:ext cx="13081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податкова</a:t>
            </a:r>
          </a:p>
          <a:p>
            <a:r>
              <a:rPr lang="uk-UA" sz="2000">
                <a:latin typeface="Calibri" pitchFamily="34" charset="0"/>
              </a:rPr>
              <a:t>знижка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10" name="Rectangle 24"/>
          <p:cNvSpPr>
            <a:spLocks noChangeArrowheads="1"/>
          </p:cNvSpPr>
          <p:nvPr/>
        </p:nvSpPr>
        <p:spPr bwMode="auto">
          <a:xfrm>
            <a:off x="4035425" y="4340225"/>
            <a:ext cx="1116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відсутня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11" name="Rectangle 25"/>
          <p:cNvSpPr>
            <a:spLocks noChangeArrowheads="1"/>
          </p:cNvSpPr>
          <p:nvPr/>
        </p:nvSpPr>
        <p:spPr bwMode="auto">
          <a:xfrm>
            <a:off x="6410325" y="4340225"/>
            <a:ext cx="1711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– 61,2 тис.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29712" name="Rectangle 26"/>
          <p:cNvSpPr>
            <a:spLocks noChangeArrowheads="1"/>
          </p:cNvSpPr>
          <p:nvPr/>
        </p:nvSpPr>
        <p:spPr bwMode="auto">
          <a:xfrm>
            <a:off x="557213" y="3762375"/>
            <a:ext cx="96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+акциз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13" name="Rectangle 27"/>
          <p:cNvSpPr>
            <a:spLocks noChangeArrowheads="1"/>
          </p:cNvSpPr>
          <p:nvPr/>
        </p:nvSpPr>
        <p:spPr bwMode="auto">
          <a:xfrm>
            <a:off x="3929063" y="3762375"/>
            <a:ext cx="140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~ </a:t>
            </a:r>
            <a:r>
              <a:rPr lang="en-US" sz="2000">
                <a:latin typeface="Calibri" pitchFamily="34" charset="0"/>
              </a:rPr>
              <a:t>3 </a:t>
            </a:r>
            <a:r>
              <a:rPr lang="uk-UA" sz="2000">
                <a:latin typeface="Calibri" pitchFamily="34" charset="0"/>
              </a:rPr>
              <a:t>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14" name="Rectangle 28"/>
          <p:cNvSpPr>
            <a:spLocks noChangeArrowheads="1"/>
          </p:cNvSpPr>
          <p:nvPr/>
        </p:nvSpPr>
        <p:spPr bwMode="auto">
          <a:xfrm>
            <a:off x="6870700" y="3762375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29715" name="Rectangle 29"/>
          <p:cNvSpPr>
            <a:spLocks noChangeArrowheads="1"/>
          </p:cNvSpPr>
          <p:nvPr/>
        </p:nvSpPr>
        <p:spPr bwMode="auto">
          <a:xfrm>
            <a:off x="315913" y="5516563"/>
            <a:ext cx="291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ВАРТІСТЬ ДЛЯ ПОКУПЦЯ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29716" name="Rectangle 30"/>
          <p:cNvSpPr>
            <a:spLocks noChangeArrowheads="1"/>
          </p:cNvSpPr>
          <p:nvPr/>
        </p:nvSpPr>
        <p:spPr bwMode="auto">
          <a:xfrm>
            <a:off x="3892550" y="5516563"/>
            <a:ext cx="147637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428 тис. грн</a:t>
            </a:r>
            <a:endParaRPr lang="en-US" sz="2000" b="1">
              <a:latin typeface="Calibri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161088" y="5176838"/>
            <a:ext cx="2160587" cy="107950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rgbClr val="00B0F0"/>
                </a:solidFill>
              </a:rPr>
              <a:t>278,8 </a:t>
            </a:r>
            <a:r>
              <a:rPr lang="uk-UA" sz="2400" b="1" dirty="0">
                <a:solidFill>
                  <a:srgbClr val="00B0F0"/>
                </a:solidFill>
              </a:rPr>
              <a:t>тис. </a:t>
            </a:r>
            <a:r>
              <a:rPr lang="uk-UA" sz="2400" b="1" dirty="0">
                <a:solidFill>
                  <a:srgbClr val="00B0F0"/>
                </a:solidFill>
              </a:rPr>
              <a:t>грн</a:t>
            </a:r>
            <a:endParaRPr lang="en-US" sz="2400" b="1" dirty="0">
              <a:solidFill>
                <a:srgbClr val="00B0F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82454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Кейс 2 – середній новий електрокар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30724" name="Rectangle 1"/>
          <p:cNvSpPr>
            <a:spLocks noChangeArrowheads="1"/>
          </p:cNvSpPr>
          <p:nvPr/>
        </p:nvSpPr>
        <p:spPr bwMode="auto">
          <a:xfrm>
            <a:off x="315913" y="1111250"/>
            <a:ext cx="7396162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ОРІЄНТОВНА БАЗОВА ВАРТІСТЬ: </a:t>
            </a:r>
            <a:r>
              <a:rPr lang="en-US" sz="2000" b="1">
                <a:latin typeface="Calibri" pitchFamily="34" charset="0"/>
              </a:rPr>
              <a:t>800</a:t>
            </a:r>
            <a:r>
              <a:rPr lang="uk-UA" sz="2000" b="1">
                <a:latin typeface="Calibri" pitchFamily="34" charset="0"/>
              </a:rPr>
              <a:t> тис. грн</a:t>
            </a:r>
            <a:r>
              <a:rPr lang="en-US" sz="2000" b="1">
                <a:latin typeface="Calibri" pitchFamily="34" charset="0"/>
              </a:rPr>
              <a:t> </a:t>
            </a:r>
            <a:r>
              <a:rPr lang="uk-UA" sz="2000" b="1">
                <a:latin typeface="Calibri" pitchFamily="34" charset="0"/>
              </a:rPr>
              <a:t>без ПДВ </a:t>
            </a:r>
            <a:r>
              <a:rPr lang="en-US" sz="2000" b="1">
                <a:latin typeface="Calibri" pitchFamily="34" charset="0"/>
              </a:rPr>
              <a:t>(~$29</a:t>
            </a:r>
            <a:r>
              <a:rPr lang="uk-UA" sz="2000" b="1">
                <a:latin typeface="Calibri" pitchFamily="34" charset="0"/>
              </a:rPr>
              <a:t>,5 тис.)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25" name="Rectangle 2"/>
          <p:cNvSpPr>
            <a:spLocks noChangeArrowheads="1"/>
          </p:cNvSpPr>
          <p:nvPr/>
        </p:nvSpPr>
        <p:spPr bwMode="auto">
          <a:xfrm>
            <a:off x="4246563" y="1871663"/>
            <a:ext cx="79375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latin typeface="Calibri" pitchFamily="34" charset="0"/>
              </a:rPr>
              <a:t>ЗАРАЗ</a:t>
            </a:r>
            <a:endParaRPr lang="en-US" b="1">
              <a:latin typeface="Calibri" pitchFamily="34" charset="0"/>
            </a:endParaRPr>
          </a:p>
        </p:txBody>
      </p:sp>
      <p:sp>
        <p:nvSpPr>
          <p:cNvPr id="30726" name="Rectangle 17"/>
          <p:cNvSpPr>
            <a:spLocks noChangeArrowheads="1"/>
          </p:cNvSpPr>
          <p:nvPr/>
        </p:nvSpPr>
        <p:spPr bwMode="auto">
          <a:xfrm>
            <a:off x="557213" y="2533650"/>
            <a:ext cx="129698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+ПДВ</a:t>
            </a:r>
            <a:r>
              <a:rPr lang="en-US" sz="2000">
                <a:latin typeface="Calibri" pitchFamily="34" charset="0"/>
              </a:rPr>
              <a:t> 20%</a:t>
            </a:r>
          </a:p>
        </p:txBody>
      </p:sp>
      <p:sp>
        <p:nvSpPr>
          <p:cNvPr id="30727" name="Rectangle 3"/>
          <p:cNvSpPr>
            <a:spLocks noChangeArrowheads="1"/>
          </p:cNvSpPr>
          <p:nvPr/>
        </p:nvSpPr>
        <p:spPr bwMode="auto">
          <a:xfrm>
            <a:off x="3900488" y="2538413"/>
            <a:ext cx="1460500" cy="40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160 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28" name="Rectangle 19"/>
          <p:cNvSpPr>
            <a:spLocks noChangeArrowheads="1"/>
          </p:cNvSpPr>
          <p:nvPr/>
        </p:nvSpPr>
        <p:spPr bwMode="auto">
          <a:xfrm>
            <a:off x="6870700" y="2533650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0729" name="Rectangle 20"/>
          <p:cNvSpPr>
            <a:spLocks noChangeArrowheads="1"/>
          </p:cNvSpPr>
          <p:nvPr/>
        </p:nvSpPr>
        <p:spPr bwMode="auto">
          <a:xfrm>
            <a:off x="557213" y="3148013"/>
            <a:ext cx="10366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+ПФ 5</a:t>
            </a:r>
            <a:r>
              <a:rPr lang="en-US" sz="2000">
                <a:latin typeface="Calibri" pitchFamily="34" charset="0"/>
              </a:rPr>
              <a:t>%</a:t>
            </a:r>
          </a:p>
        </p:txBody>
      </p:sp>
      <p:sp>
        <p:nvSpPr>
          <p:cNvPr id="30730" name="Rectangle 21"/>
          <p:cNvSpPr>
            <a:spLocks noChangeArrowheads="1"/>
          </p:cNvSpPr>
          <p:nvPr/>
        </p:nvSpPr>
        <p:spPr bwMode="auto">
          <a:xfrm>
            <a:off x="3978275" y="3151188"/>
            <a:ext cx="13303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40 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1" name="Rectangle 22"/>
          <p:cNvSpPr>
            <a:spLocks noChangeArrowheads="1"/>
          </p:cNvSpPr>
          <p:nvPr/>
        </p:nvSpPr>
        <p:spPr bwMode="auto">
          <a:xfrm>
            <a:off x="6870700" y="3148013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0732" name="Rectangle 23"/>
          <p:cNvSpPr>
            <a:spLocks noChangeArrowheads="1"/>
          </p:cNvSpPr>
          <p:nvPr/>
        </p:nvSpPr>
        <p:spPr bwMode="auto">
          <a:xfrm>
            <a:off x="557213" y="4324350"/>
            <a:ext cx="130810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податкова</a:t>
            </a:r>
          </a:p>
          <a:p>
            <a:r>
              <a:rPr lang="uk-UA" sz="2000">
                <a:latin typeface="Calibri" pitchFamily="34" charset="0"/>
              </a:rPr>
              <a:t>знижка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3" name="Rectangle 24"/>
          <p:cNvSpPr>
            <a:spLocks noChangeArrowheads="1"/>
          </p:cNvSpPr>
          <p:nvPr/>
        </p:nvSpPr>
        <p:spPr bwMode="auto">
          <a:xfrm>
            <a:off x="4035425" y="4340225"/>
            <a:ext cx="111601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відсутня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4" name="Rectangle 25"/>
          <p:cNvSpPr>
            <a:spLocks noChangeArrowheads="1"/>
          </p:cNvSpPr>
          <p:nvPr/>
        </p:nvSpPr>
        <p:spPr bwMode="auto">
          <a:xfrm>
            <a:off x="6456363" y="4340225"/>
            <a:ext cx="16478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– 144 тис.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0735" name="Rectangle 26"/>
          <p:cNvSpPr>
            <a:spLocks noChangeArrowheads="1"/>
          </p:cNvSpPr>
          <p:nvPr/>
        </p:nvSpPr>
        <p:spPr bwMode="auto">
          <a:xfrm>
            <a:off x="557213" y="3762375"/>
            <a:ext cx="9620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+акциз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6" name="Rectangle 27"/>
          <p:cNvSpPr>
            <a:spLocks noChangeArrowheads="1"/>
          </p:cNvSpPr>
          <p:nvPr/>
        </p:nvSpPr>
        <p:spPr bwMode="auto">
          <a:xfrm>
            <a:off x="3929063" y="3762375"/>
            <a:ext cx="14033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>
                <a:latin typeface="Calibri" pitchFamily="34" charset="0"/>
              </a:rPr>
              <a:t>~ </a:t>
            </a:r>
            <a:r>
              <a:rPr lang="en-US" sz="2000">
                <a:latin typeface="Calibri" pitchFamily="34" charset="0"/>
              </a:rPr>
              <a:t>3 </a:t>
            </a:r>
            <a:r>
              <a:rPr lang="uk-UA" sz="2000">
                <a:latin typeface="Calibri" pitchFamily="34" charset="0"/>
              </a:rPr>
              <a:t>тис. грн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7" name="Rectangle 28"/>
          <p:cNvSpPr>
            <a:spLocks noChangeArrowheads="1"/>
          </p:cNvSpPr>
          <p:nvPr/>
        </p:nvSpPr>
        <p:spPr bwMode="auto">
          <a:xfrm>
            <a:off x="6870700" y="3762375"/>
            <a:ext cx="7413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sz="2000">
                <a:solidFill>
                  <a:srgbClr val="00B0F0"/>
                </a:solidFill>
                <a:latin typeface="Calibri" pitchFamily="34" charset="0"/>
              </a:rPr>
              <a:t>0</a:t>
            </a:r>
            <a:r>
              <a:rPr lang="uk-UA" sz="2000">
                <a:solidFill>
                  <a:srgbClr val="00B0F0"/>
                </a:solidFill>
                <a:latin typeface="Calibri" pitchFamily="34" charset="0"/>
              </a:rPr>
              <a:t> грн</a:t>
            </a:r>
            <a:endParaRPr lang="en-US" sz="20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0738" name="Rectangle 29"/>
          <p:cNvSpPr>
            <a:spLocks noChangeArrowheads="1"/>
          </p:cNvSpPr>
          <p:nvPr/>
        </p:nvSpPr>
        <p:spPr bwMode="auto">
          <a:xfrm>
            <a:off x="315913" y="5516563"/>
            <a:ext cx="29146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ВАРТІСТЬ ДЛЯ ПОКУПЦЯ</a:t>
            </a:r>
            <a:endParaRPr lang="en-US" sz="2000">
              <a:latin typeface="Calibri" pitchFamily="34" charset="0"/>
            </a:endParaRPr>
          </a:p>
        </p:txBody>
      </p:sp>
      <p:sp>
        <p:nvSpPr>
          <p:cNvPr id="30739" name="Rectangle 30"/>
          <p:cNvSpPr>
            <a:spLocks noChangeArrowheads="1"/>
          </p:cNvSpPr>
          <p:nvPr/>
        </p:nvSpPr>
        <p:spPr bwMode="auto">
          <a:xfrm>
            <a:off x="3892550" y="5516563"/>
            <a:ext cx="177958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2000" b="1">
                <a:latin typeface="Calibri" pitchFamily="34" charset="0"/>
              </a:rPr>
              <a:t>1,003 млн. грн</a:t>
            </a:r>
            <a:endParaRPr lang="en-US" sz="2000" b="1">
              <a:latin typeface="Calibri" pitchFamily="34" charset="0"/>
            </a:endParaRPr>
          </a:p>
        </p:txBody>
      </p:sp>
      <p:sp>
        <p:nvSpPr>
          <p:cNvPr id="33" name="Rectangle 32"/>
          <p:cNvSpPr/>
          <p:nvPr/>
        </p:nvSpPr>
        <p:spPr>
          <a:xfrm>
            <a:off x="6161088" y="5176838"/>
            <a:ext cx="2160587" cy="1079500"/>
          </a:xfrm>
          <a:prstGeom prst="rect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000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rgbClr val="00B0F0"/>
                </a:solidFill>
              </a:rPr>
              <a:t>656 тис</a:t>
            </a:r>
            <a:r>
              <a:rPr lang="uk-UA" sz="2400" b="1" dirty="0">
                <a:solidFill>
                  <a:srgbClr val="00B0F0"/>
                </a:solidFill>
              </a:rPr>
              <a:t>. </a:t>
            </a:r>
            <a:r>
              <a:rPr lang="uk-UA" sz="2400" b="1" dirty="0">
                <a:solidFill>
                  <a:srgbClr val="00B0F0"/>
                </a:solidFill>
              </a:rPr>
              <a:t>грн</a:t>
            </a:r>
            <a:endParaRPr lang="en-US" sz="2400" b="1" dirty="0">
              <a:solidFill>
                <a:srgbClr val="00B0F0"/>
              </a:solidFill>
            </a:endParaRPr>
          </a:p>
        </p:txBody>
      </p:sp>
      <p:sp>
        <p:nvSpPr>
          <p:cNvPr id="30741" name="Rectangle 31"/>
          <p:cNvSpPr>
            <a:spLocks noChangeArrowheads="1"/>
          </p:cNvSpPr>
          <p:nvPr/>
        </p:nvSpPr>
        <p:spPr bwMode="auto">
          <a:xfrm>
            <a:off x="6340475" y="1871663"/>
            <a:ext cx="180022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b="1">
                <a:solidFill>
                  <a:srgbClr val="00B0F0"/>
                </a:solidFill>
                <a:latin typeface="Calibri" pitchFamily="34" charset="0"/>
              </a:rPr>
              <a:t>ПРОПОНУЄТЬСЯ</a:t>
            </a:r>
            <a:endParaRPr lang="en-US" b="1">
              <a:solidFill>
                <a:srgbClr val="00B0F0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5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31747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8566150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Комфортне володіння е-транспортом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7" name="Oval 16"/>
          <p:cNvSpPr>
            <a:spLocks noChangeAspect="1"/>
          </p:cNvSpPr>
          <p:nvPr/>
        </p:nvSpPr>
        <p:spPr>
          <a:xfrm>
            <a:off x="468313" y="1962150"/>
            <a:ext cx="1619250" cy="1619250"/>
          </a:xfrm>
          <a:prstGeom prst="ellipse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/>
              <a:t>P</a:t>
            </a:r>
            <a:endParaRPr lang="en-US" sz="5400" b="1" dirty="0"/>
          </a:p>
        </p:txBody>
      </p:sp>
      <p:sp>
        <p:nvSpPr>
          <p:cNvPr id="20" name="TextBox 19"/>
          <p:cNvSpPr txBox="1"/>
          <p:nvPr/>
        </p:nvSpPr>
        <p:spPr>
          <a:xfrm>
            <a:off x="2447925" y="2171700"/>
            <a:ext cx="6502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</a:rPr>
              <a:t>БЕЗКОШТОВНЕ ПАРКУВАННЯ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bg1"/>
                </a:solidFill>
                <a:latin typeface="+mn-lt"/>
              </a:rPr>
              <a:t>НА ДЕРЖАВНИХ ТА КОМУНАЛЬНИХ ПАРКОВКАХ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ПРОТЯГОМ 15 РОКІВ</a:t>
            </a:r>
            <a:endParaRPr lang="en-US" sz="2400" dirty="0">
              <a:solidFill>
                <a:schemeClr val="bg1">
                  <a:lumMod val="85000"/>
                </a:schemeClr>
              </a:solidFill>
              <a:latin typeface="+mn-lt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447925" y="4557713"/>
            <a:ext cx="6502400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bg1"/>
                </a:solidFill>
                <a:latin typeface="+mn-lt"/>
              </a:rPr>
              <a:t>МОЖЛИВІСТЬ ПЕРЕСУВАННЯ</a:t>
            </a: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b="1" dirty="0">
                <a:solidFill>
                  <a:schemeClr val="bg1"/>
                </a:solidFill>
                <a:latin typeface="+mn-lt"/>
              </a:rPr>
              <a:t>СМУГОЮ ГРОМАДСЬКОГО ТРАНСПОРТУ</a:t>
            </a:r>
            <a:endParaRPr lang="uk-UA" sz="2400" b="1" dirty="0">
              <a:solidFill>
                <a:schemeClr val="bg1">
                  <a:lumMod val="85000"/>
                </a:schemeClr>
              </a:solidFill>
              <a:latin typeface="+mn-lt"/>
            </a:endParaRPr>
          </a:p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400" dirty="0">
                <a:solidFill>
                  <a:schemeClr val="bg1">
                    <a:lumMod val="85000"/>
                  </a:schemeClr>
                </a:solidFill>
                <a:latin typeface="+mn-lt"/>
              </a:rPr>
              <a:t>ПРОТЯГОМ 15 РОКІВ</a:t>
            </a:r>
            <a:endParaRPr lang="en-US" sz="2400" dirty="0">
              <a:solidFill>
                <a:schemeClr val="bg1">
                  <a:lumMod val="85000"/>
                </a:schemeClr>
              </a:solidFill>
              <a:latin typeface="+mn-lt"/>
            </a:endParaRPr>
          </a:p>
        </p:txBody>
      </p:sp>
      <p:sp>
        <p:nvSpPr>
          <p:cNvPr id="29" name="Oval 28"/>
          <p:cNvSpPr>
            <a:spLocks noChangeAspect="1"/>
          </p:cNvSpPr>
          <p:nvPr/>
        </p:nvSpPr>
        <p:spPr>
          <a:xfrm>
            <a:off x="465138" y="4348163"/>
            <a:ext cx="1619250" cy="1619250"/>
          </a:xfrm>
          <a:prstGeom prst="ellipse">
            <a:avLst/>
          </a:prstGeom>
          <a:noFill/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b="1" dirty="0"/>
              <a:t>T</a:t>
            </a:r>
            <a:endParaRPr lang="en-US" sz="54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4284663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Підтримка бізнесу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sp>
        <p:nvSpPr>
          <p:cNvPr id="8" name="Oval 7"/>
          <p:cNvSpPr>
            <a:spLocks noChangeAspect="1"/>
          </p:cNvSpPr>
          <p:nvPr/>
        </p:nvSpPr>
        <p:spPr>
          <a:xfrm>
            <a:off x="468313" y="1333500"/>
            <a:ext cx="1439862" cy="1439863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chemeClr val="tx1"/>
                </a:solidFill>
              </a:rPr>
              <a:t>0%</a:t>
            </a: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32773" name="TextBox 8"/>
          <p:cNvSpPr txBox="1">
            <a:spLocks noChangeArrowheads="1"/>
          </p:cNvSpPr>
          <p:nvPr/>
        </p:nvSpPr>
        <p:spPr bwMode="auto">
          <a:xfrm>
            <a:off x="2447925" y="1638300"/>
            <a:ext cx="6502400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latin typeface="Calibri" pitchFamily="34" charset="0"/>
              </a:rPr>
              <a:t>НУЛЬОВА СТАВКА ПДВ </a:t>
            </a:r>
            <a:r>
              <a:rPr lang="uk-UA" sz="2400">
                <a:latin typeface="Calibri" pitchFamily="34" charset="0"/>
              </a:rPr>
              <a:t>НА НАДАННЯ ПОСЛУГ З ПЕРЕВЕЗЕННЯ НА Е-ТРАНСПОРТІ</a:t>
            </a:r>
            <a:endParaRPr lang="en-US">
              <a:latin typeface="Calibri" pitchFamily="34" charset="0"/>
            </a:endParaRPr>
          </a:p>
        </p:txBody>
      </p:sp>
      <p:sp>
        <p:nvSpPr>
          <p:cNvPr id="11" name="Oval 10"/>
          <p:cNvSpPr>
            <a:spLocks noChangeAspect="1"/>
          </p:cNvSpPr>
          <p:nvPr/>
        </p:nvSpPr>
        <p:spPr>
          <a:xfrm>
            <a:off x="468313" y="3094038"/>
            <a:ext cx="1439862" cy="1439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chemeClr val="tx1"/>
                </a:solidFill>
              </a:rPr>
              <a:t>0%</a:t>
            </a:r>
            <a:endParaRPr lang="en-US" sz="4800" b="1" dirty="0">
              <a:solidFill>
                <a:schemeClr val="tx1"/>
              </a:solidFill>
            </a:endParaRPr>
          </a:p>
        </p:txBody>
      </p:sp>
      <p:sp>
        <p:nvSpPr>
          <p:cNvPr id="32775" name="TextBox 11"/>
          <p:cNvSpPr txBox="1">
            <a:spLocks noChangeArrowheads="1"/>
          </p:cNvSpPr>
          <p:nvPr/>
        </p:nvSpPr>
        <p:spPr bwMode="auto">
          <a:xfrm>
            <a:off x="2447925" y="3397250"/>
            <a:ext cx="6502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latin typeface="Calibri" pitchFamily="34" charset="0"/>
              </a:rPr>
              <a:t>НУЛЬОВА СТАВКА ПДВ </a:t>
            </a:r>
            <a:r>
              <a:rPr lang="uk-UA" sz="2400">
                <a:latin typeface="Calibri" pitchFamily="34" charset="0"/>
              </a:rPr>
              <a:t>НА НАДАННЯ</a:t>
            </a:r>
          </a:p>
          <a:p>
            <a:r>
              <a:rPr lang="uk-UA" sz="2400">
                <a:latin typeface="Calibri" pitchFamily="34" charset="0"/>
              </a:rPr>
              <a:t>Е-ТРАНСПОРТУ В ОРЕНДУ, ЛІЗИНГ ТОЩО</a:t>
            </a:r>
            <a:endParaRPr lang="en-US" sz="2400">
              <a:latin typeface="Calibri" pitchFamily="34" charset="0"/>
            </a:endParaRPr>
          </a:p>
        </p:txBody>
      </p:sp>
      <p:sp>
        <p:nvSpPr>
          <p:cNvPr id="15" name="Oval 14"/>
          <p:cNvSpPr>
            <a:spLocks noChangeAspect="1"/>
          </p:cNvSpPr>
          <p:nvPr/>
        </p:nvSpPr>
        <p:spPr>
          <a:xfrm>
            <a:off x="468313" y="4852988"/>
            <a:ext cx="1439862" cy="1439862"/>
          </a:xfrm>
          <a:prstGeom prst="ellipse">
            <a:avLst/>
          </a:prstGeom>
          <a:noFill/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800" b="1" dirty="0">
                <a:solidFill>
                  <a:schemeClr val="tx1"/>
                </a:solidFill>
              </a:rPr>
              <a:t>2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2000" b="1" dirty="0">
                <a:solidFill>
                  <a:schemeClr val="tx1"/>
                </a:solidFill>
              </a:rPr>
              <a:t>РОКИ</a:t>
            </a:r>
            <a:endParaRPr lang="en-US" sz="2000" b="1" dirty="0">
              <a:solidFill>
                <a:schemeClr val="tx1"/>
              </a:solidFill>
            </a:endParaRPr>
          </a:p>
        </p:txBody>
      </p:sp>
      <p:sp>
        <p:nvSpPr>
          <p:cNvPr id="32777" name="TextBox 13"/>
          <p:cNvSpPr txBox="1">
            <a:spLocks noChangeArrowheads="1"/>
          </p:cNvSpPr>
          <p:nvPr/>
        </p:nvSpPr>
        <p:spPr bwMode="auto">
          <a:xfrm>
            <a:off x="2447925" y="4973638"/>
            <a:ext cx="6502400" cy="1200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400" b="1">
                <a:latin typeface="Calibri" pitchFamily="34" charset="0"/>
              </a:rPr>
              <a:t>МІНІМАЛЬНИЙ СТРОК АМОРТИЗАЦІЇ</a:t>
            </a:r>
          </a:p>
          <a:p>
            <a:r>
              <a:rPr lang="uk-UA" sz="2400">
                <a:latin typeface="Calibri" pitchFamily="34" charset="0"/>
              </a:rPr>
              <a:t>Е-ТРАНСПОРТУ ДЛЯ ШВИДКОГО РЕІНВЕСТУВАННЯ КОШТІВ</a:t>
            </a:r>
            <a:endParaRPr lang="en-US" sz="2400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3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4" name="Oval 15"/>
          <p:cNvSpPr>
            <a:spLocks noChangeAspect="1" noChangeArrowheads="1"/>
          </p:cNvSpPr>
          <p:nvPr/>
        </p:nvSpPr>
        <p:spPr bwMode="auto">
          <a:xfrm>
            <a:off x="409575" y="5072063"/>
            <a:ext cx="1258888" cy="1260475"/>
          </a:xfrm>
          <a:prstGeom prst="ellips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uk-UA" altLang="ru-RU" sz="4800" b="1">
                <a:solidFill>
                  <a:srgbClr val="92D050"/>
                </a:solidFill>
                <a:latin typeface="Calibri" pitchFamily="34" charset="0"/>
              </a:rPr>
              <a:t>9%</a:t>
            </a:r>
          </a:p>
        </p:txBody>
      </p:sp>
      <p:grpSp>
        <p:nvGrpSpPr>
          <p:cNvPr id="33795" name="Group 1"/>
          <p:cNvGrpSpPr>
            <a:grpSpLocks/>
          </p:cNvGrpSpPr>
          <p:nvPr/>
        </p:nvGrpSpPr>
        <p:grpSpPr bwMode="auto">
          <a:xfrm>
            <a:off x="1779588" y="1166813"/>
            <a:ext cx="5551487" cy="3373437"/>
            <a:chOff x="371927" y="3147802"/>
            <a:chExt cx="4323218" cy="2963007"/>
          </a:xfrm>
        </p:grpSpPr>
        <p:pic>
          <p:nvPicPr>
            <p:cNvPr id="33802" name="Picture 9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71927" y="3147802"/>
              <a:ext cx="4323218" cy="296300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3803" name="Oval 15"/>
            <p:cNvSpPr>
              <a:spLocks noChangeArrowheads="1"/>
            </p:cNvSpPr>
            <p:nvPr/>
          </p:nvSpPr>
          <p:spPr bwMode="auto">
            <a:xfrm>
              <a:off x="2819658" y="4704323"/>
              <a:ext cx="140192" cy="158066"/>
            </a:xfrm>
            <a:prstGeom prst="ellipse">
              <a:avLst/>
            </a:prstGeom>
            <a:solidFill>
              <a:srgbClr val="92D050"/>
            </a:solidFill>
            <a:ln w="57150">
              <a:noFill/>
              <a:round/>
              <a:headEnd/>
              <a:tailEnd/>
            </a:ln>
          </p:spPr>
          <p:txBody>
            <a:bodyPr anchor="ctr"/>
            <a:lstStyle/>
            <a:p>
              <a:pPr algn="ctr"/>
              <a:endParaRPr lang="ru-RU" altLang="ru-RU" sz="1600" b="1">
                <a:solidFill>
                  <a:srgbClr val="92D050"/>
                </a:solidFill>
                <a:latin typeface="Calibri" pitchFamily="34" charset="0"/>
              </a:endParaRPr>
            </a:p>
          </p:txBody>
        </p:sp>
      </p:grpSp>
      <p:sp>
        <p:nvSpPr>
          <p:cNvPr id="33796" name="Rectangle 30"/>
          <p:cNvSpPr>
            <a:spLocks noChangeArrowheads="1"/>
          </p:cNvSpPr>
          <p:nvPr/>
        </p:nvSpPr>
        <p:spPr bwMode="auto">
          <a:xfrm>
            <a:off x="2252663" y="1884363"/>
            <a:ext cx="4356100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>
                <a:solidFill>
                  <a:schemeClr val="bg1"/>
                </a:solidFill>
                <a:latin typeface="Calibri" pitchFamily="34" charset="0"/>
              </a:rPr>
              <a:t>РОДОВИЩА ЛІТІЮ</a:t>
            </a:r>
            <a:endParaRPr lang="en-US" sz="2000" b="1">
              <a:solidFill>
                <a:schemeClr val="bg1"/>
              </a:solidFill>
              <a:latin typeface="Calibri" pitchFamily="34" charset="0"/>
            </a:endParaRPr>
          </a:p>
          <a:p>
            <a:pPr algn="ctr"/>
            <a:r>
              <a:rPr lang="uk-UA" sz="2000" b="1">
                <a:solidFill>
                  <a:srgbClr val="92D050"/>
                </a:solidFill>
                <a:latin typeface="Calibri" pitchFamily="34" charset="0"/>
              </a:rPr>
              <a:t>ПОЛОХІВКА </a:t>
            </a:r>
            <a:r>
              <a:rPr lang="uk-UA" sz="2000" b="1">
                <a:solidFill>
                  <a:schemeClr val="bg1"/>
                </a:solidFill>
                <a:latin typeface="Calibri" pitchFamily="34" charset="0"/>
              </a:rPr>
              <a:t>ТА </a:t>
            </a:r>
            <a:r>
              <a:rPr lang="uk-UA" sz="2000" b="1">
                <a:solidFill>
                  <a:srgbClr val="92D050"/>
                </a:solidFill>
                <a:latin typeface="Calibri" pitchFamily="34" charset="0"/>
              </a:rPr>
              <a:t>СТАНКУВАТЕ</a:t>
            </a:r>
            <a:endParaRPr lang="en-US" sz="2000" b="1">
              <a:solidFill>
                <a:srgbClr val="92D050"/>
              </a:solidFill>
              <a:latin typeface="Calibri" pitchFamily="34" charset="0"/>
            </a:endParaRPr>
          </a:p>
          <a:p>
            <a:pPr algn="ctr"/>
            <a:r>
              <a:rPr lang="uk-UA" sz="2000" b="1">
                <a:solidFill>
                  <a:schemeClr val="bg1"/>
                </a:solidFill>
                <a:latin typeface="Calibri" pitchFamily="34" charset="0"/>
              </a:rPr>
              <a:t>Є ОДНИМИ З НАЙБІЛЬШИХ В ЄВРОПІ</a:t>
            </a:r>
            <a:endParaRPr lang="en-US" sz="2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13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33798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56419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Україна шукає інвестиції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779588" y="4886325"/>
            <a:ext cx="2700337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СТАВКА ПОДАТКУ НА ПРИБУТОК</a:t>
            </a:r>
          </a:p>
          <a:p>
            <a:pPr algn="ctr"/>
            <a:r>
              <a:rPr lang="uk-UA" altLang="ru-RU" sz="2000" b="1">
                <a:solidFill>
                  <a:schemeClr val="bg1"/>
                </a:solidFill>
                <a:latin typeface="Calibri" pitchFamily="34" charset="0"/>
              </a:rPr>
              <a:t>НА ВИДОБУТОК ТА ЗБАГАЧЕННЯ ЛІТІЮ</a:t>
            </a:r>
          </a:p>
          <a:p>
            <a:pPr algn="ctr"/>
            <a:r>
              <a:rPr lang="uk-UA" altLang="ru-RU" sz="2000" b="1">
                <a:solidFill>
                  <a:srgbClr val="D9D9D9"/>
                </a:solidFill>
                <a:latin typeface="Calibri" pitchFamily="34" charset="0"/>
              </a:rPr>
              <a:t>(НА 15 РОКІВ)</a:t>
            </a:r>
          </a:p>
        </p:txBody>
      </p:sp>
      <p:sp>
        <p:nvSpPr>
          <p:cNvPr id="33800" name="Oval 15"/>
          <p:cNvSpPr>
            <a:spLocks noChangeAspect="1" noChangeArrowheads="1"/>
          </p:cNvSpPr>
          <p:nvPr/>
        </p:nvSpPr>
        <p:spPr bwMode="auto">
          <a:xfrm>
            <a:off x="4778375" y="5072063"/>
            <a:ext cx="1260475" cy="1260475"/>
          </a:xfrm>
          <a:prstGeom prst="ellipse">
            <a:avLst/>
          </a:prstGeom>
          <a:noFill/>
          <a:ln w="57150">
            <a:solidFill>
              <a:srgbClr val="92D05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algn="ctr"/>
            <a:r>
              <a:rPr lang="uk-UA" altLang="ru-RU" sz="4800" b="1">
                <a:solidFill>
                  <a:srgbClr val="92D050"/>
                </a:solidFill>
                <a:latin typeface="Calibri" pitchFamily="34" charset="0"/>
              </a:rPr>
              <a:t>0%</a:t>
            </a:r>
          </a:p>
        </p:txBody>
      </p:sp>
      <p:sp>
        <p:nvSpPr>
          <p:cNvPr id="19" name="Rectangle 18"/>
          <p:cNvSpPr/>
          <p:nvPr/>
        </p:nvSpPr>
        <p:spPr>
          <a:xfrm>
            <a:off x="6038850" y="4883150"/>
            <a:ext cx="2700338" cy="16319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uk-UA" altLang="ru-RU" sz="2000" b="1">
                <a:solidFill>
                  <a:srgbClr val="92D050"/>
                </a:solidFill>
                <a:latin typeface="Calibri" pitchFamily="34" charset="0"/>
              </a:rPr>
              <a:t>СТАВКА ПОДАТКУ НА ПРИБУТОК</a:t>
            </a:r>
          </a:p>
          <a:p>
            <a:pPr algn="ctr"/>
            <a:r>
              <a:rPr lang="uk-UA" altLang="ru-RU" sz="2000" b="1">
                <a:solidFill>
                  <a:schemeClr val="bg1"/>
                </a:solidFill>
                <a:latin typeface="Calibri" pitchFamily="34" charset="0"/>
              </a:rPr>
              <a:t>НА ВИРОБНИЦТВО ЛІТІЄВИХ БАТАРЕЙ</a:t>
            </a:r>
          </a:p>
          <a:p>
            <a:pPr algn="ctr"/>
            <a:r>
              <a:rPr lang="uk-UA" altLang="ru-RU" sz="2000" b="1">
                <a:solidFill>
                  <a:srgbClr val="D9D9D9"/>
                </a:solidFill>
                <a:latin typeface="Calibri" pitchFamily="34" charset="0"/>
              </a:rPr>
              <a:t>(НА 15 РОКІВ)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accent6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solidFill>
                <a:schemeClr val="accent6">
                  <a:lumMod val="75000"/>
                </a:schemeClr>
              </a:solidFill>
              <a:latin typeface="+mn-lt"/>
            </a:endParaRPr>
          </a:p>
        </p:txBody>
      </p:sp>
      <p:sp>
        <p:nvSpPr>
          <p:cNvPr id="7" name="Text Box 3"/>
          <p:cNvSpPr txBox="1">
            <a:spLocks noChangeArrowheads="1"/>
          </p:cNvSpPr>
          <p:nvPr/>
        </p:nvSpPr>
        <p:spPr bwMode="auto">
          <a:xfrm>
            <a:off x="371475" y="149225"/>
            <a:ext cx="5710238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uk-UA" sz="4000" b="1" dirty="0">
                <a:solidFill>
                  <a:schemeClr val="accent6"/>
                </a:solidFill>
                <a:latin typeface="+mn-lt"/>
              </a:rPr>
              <a:t>Батареї на звалищі – міф</a:t>
            </a:r>
            <a:endParaRPr lang="en-US" sz="4000" b="1" dirty="0">
              <a:solidFill>
                <a:schemeClr val="accent6"/>
              </a:solidFill>
              <a:latin typeface="+mn-lt"/>
            </a:endParaRPr>
          </a:p>
        </p:txBody>
      </p:sp>
      <p:grpSp>
        <p:nvGrpSpPr>
          <p:cNvPr id="34820" name="Group 1"/>
          <p:cNvGrpSpPr>
            <a:grpSpLocks/>
          </p:cNvGrpSpPr>
          <p:nvPr/>
        </p:nvGrpSpPr>
        <p:grpSpPr bwMode="auto">
          <a:xfrm>
            <a:off x="1998663" y="1181100"/>
            <a:ext cx="5146675" cy="4175125"/>
            <a:chOff x="653847" y="1694848"/>
            <a:chExt cx="5146439" cy="4174947"/>
          </a:xfrm>
        </p:grpSpPr>
        <p:cxnSp>
          <p:nvCxnSpPr>
            <p:cNvPr id="20" name="Прямая со стрелкой 4"/>
            <p:cNvCxnSpPr>
              <a:stCxn id="34830" idx="5"/>
              <a:endCxn id="34831" idx="0"/>
            </p:cNvCxnSpPr>
            <p:nvPr/>
          </p:nvCxnSpPr>
          <p:spPr>
            <a:xfrm>
              <a:off x="3784253" y="3077502"/>
              <a:ext cx="1206445" cy="1171525"/>
            </a:xfrm>
            <a:prstGeom prst="straightConnector1">
              <a:avLst/>
            </a:prstGeom>
            <a:ln w="38100"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Прямая со стрелкой 19"/>
            <p:cNvCxnSpPr>
              <a:stCxn id="34831" idx="2"/>
              <a:endCxn id="34832" idx="6"/>
            </p:cNvCxnSpPr>
            <p:nvPr/>
          </p:nvCxnSpPr>
          <p:spPr>
            <a:xfrm flipH="1">
              <a:off x="2274610" y="5060205"/>
              <a:ext cx="1904913" cy="0"/>
            </a:xfrm>
            <a:prstGeom prst="straightConnector1">
              <a:avLst/>
            </a:prstGeom>
            <a:ln w="38100"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Прямая со стрелкой 25"/>
            <p:cNvCxnSpPr>
              <a:stCxn id="34832" idx="0"/>
              <a:endCxn id="34830" idx="3"/>
            </p:cNvCxnSpPr>
            <p:nvPr/>
          </p:nvCxnSpPr>
          <p:spPr>
            <a:xfrm flipV="1">
              <a:off x="1463435" y="3077502"/>
              <a:ext cx="1174696" cy="1171525"/>
            </a:xfrm>
            <a:prstGeom prst="straightConnector1">
              <a:avLst/>
            </a:prstGeom>
            <a:ln w="38100">
              <a:solidFill>
                <a:srgbClr val="00B0F0"/>
              </a:solidFill>
              <a:headEnd type="none" w="med" len="med"/>
              <a:tailEnd type="arrow" w="med" len="med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4826" name="TextBox 22"/>
            <p:cNvSpPr txBox="1">
              <a:spLocks noChangeArrowheads="1"/>
            </p:cNvSpPr>
            <p:nvPr/>
          </p:nvSpPr>
          <p:spPr bwMode="auto">
            <a:xfrm rot="2640454">
              <a:off x="3799484" y="3058881"/>
              <a:ext cx="176625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>
                  <a:latin typeface="Calibri" pitchFamily="34" charset="0"/>
                </a:rPr>
                <a:t>ПОВТОРНЕ</a:t>
              </a:r>
            </a:p>
            <a:p>
              <a:pPr algn="ctr"/>
              <a:r>
                <a:rPr lang="uk-UA">
                  <a:latin typeface="Calibri" pitchFamily="34" charset="0"/>
                </a:rPr>
                <a:t>ВИКОРИСТАННЯ</a:t>
              </a:r>
            </a:p>
          </p:txBody>
        </p:sp>
        <p:sp>
          <p:nvSpPr>
            <p:cNvPr id="34827" name="TextBox 23"/>
            <p:cNvSpPr txBox="1">
              <a:spLocks noChangeArrowheads="1"/>
            </p:cNvSpPr>
            <p:nvPr/>
          </p:nvSpPr>
          <p:spPr bwMode="auto">
            <a:xfrm>
              <a:off x="2638186" y="5165375"/>
              <a:ext cx="1324402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uk-UA">
                  <a:latin typeface="Calibri" pitchFamily="34" charset="0"/>
                </a:rPr>
                <a:t>ПЕРЕРОБКА</a:t>
              </a:r>
            </a:p>
          </p:txBody>
        </p:sp>
        <p:sp>
          <p:nvSpPr>
            <p:cNvPr id="34828" name="TextBox 24"/>
            <p:cNvSpPr txBox="1">
              <a:spLocks noChangeArrowheads="1"/>
            </p:cNvSpPr>
            <p:nvPr/>
          </p:nvSpPr>
          <p:spPr bwMode="auto">
            <a:xfrm rot="-2679371">
              <a:off x="793566" y="3096755"/>
              <a:ext cx="176625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/>
              <a:r>
                <a:rPr lang="uk-UA">
                  <a:latin typeface="Calibri" pitchFamily="34" charset="0"/>
                </a:rPr>
                <a:t>ВИКОРИСТАННЯ</a:t>
              </a:r>
            </a:p>
            <a:p>
              <a:pPr algn="ctr"/>
              <a:r>
                <a:rPr lang="uk-UA">
                  <a:latin typeface="Calibri" pitchFamily="34" charset="0"/>
                </a:rPr>
                <a:t>У ВИРОБНИЦТВІ</a:t>
              </a:r>
            </a:p>
          </p:txBody>
        </p:sp>
        <p:grpSp>
          <p:nvGrpSpPr>
            <p:cNvPr id="34829" name="Group 2"/>
            <p:cNvGrpSpPr>
              <a:grpSpLocks/>
            </p:cNvGrpSpPr>
            <p:nvPr/>
          </p:nvGrpSpPr>
          <p:grpSpPr bwMode="auto">
            <a:xfrm>
              <a:off x="653847" y="1694848"/>
              <a:ext cx="5146439" cy="4174947"/>
              <a:chOff x="315913" y="1544573"/>
              <a:chExt cx="5146439" cy="4174947"/>
            </a:xfrm>
          </p:grpSpPr>
          <p:sp>
            <p:nvSpPr>
              <p:cNvPr id="34830" name="Oval 15"/>
              <p:cNvSpPr>
                <a:spLocks noChangeAspect="1" noChangeArrowheads="1"/>
              </p:cNvSpPr>
              <p:nvPr/>
            </p:nvSpPr>
            <p:spPr bwMode="auto">
              <a:xfrm>
                <a:off x="2063394" y="1544573"/>
                <a:ext cx="1620000" cy="1620000"/>
              </a:xfrm>
              <a:prstGeom prst="ellipse">
                <a:avLst/>
              </a:prstGeom>
              <a:noFill/>
              <a:ln w="57150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eaLnBrk="0" hangingPunct="0"/>
                <a:r>
                  <a:rPr lang="uk-UA" b="1">
                    <a:latin typeface="Calibri" pitchFamily="34" charset="0"/>
                  </a:rPr>
                  <a:t>БАТАРЕЯ З</a:t>
                </a:r>
              </a:p>
              <a:p>
                <a:pPr algn="ctr" eaLnBrk="0" hangingPunct="0"/>
                <a:r>
                  <a:rPr lang="uk-UA" b="1">
                    <a:latin typeface="Calibri" pitchFamily="34" charset="0"/>
                  </a:rPr>
                  <a:t>ЕЛЕКТРОКАРУ</a:t>
                </a:r>
                <a:endParaRPr lang="en-US" b="1">
                  <a:latin typeface="Calibri" pitchFamily="34" charset="0"/>
                </a:endParaRPr>
              </a:p>
            </p:txBody>
          </p:sp>
          <p:sp>
            <p:nvSpPr>
              <p:cNvPr id="34831" name="Oval 15"/>
              <p:cNvSpPr>
                <a:spLocks noChangeAspect="1" noChangeArrowheads="1"/>
              </p:cNvSpPr>
              <p:nvPr/>
            </p:nvSpPr>
            <p:spPr bwMode="auto">
              <a:xfrm>
                <a:off x="3842352" y="4099520"/>
                <a:ext cx="1620000" cy="1620000"/>
              </a:xfrm>
              <a:prstGeom prst="ellipse">
                <a:avLst/>
              </a:prstGeom>
              <a:noFill/>
              <a:ln w="57150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 wrap="none" lIns="0" tIns="0" rIns="0" bIns="0" anchor="ctr"/>
              <a:lstStyle/>
              <a:p>
                <a:pPr algn="ctr" eaLnBrk="0" hangingPunct="0"/>
                <a:r>
                  <a:rPr lang="uk-UA" sz="1600" b="1">
                    <a:latin typeface="Calibri" pitchFamily="34" charset="0"/>
                  </a:rPr>
                  <a:t>АКУМУЛЯТОРНІ</a:t>
                </a:r>
              </a:p>
              <a:p>
                <a:pPr algn="ctr" eaLnBrk="0" hangingPunct="0"/>
                <a:r>
                  <a:rPr lang="uk-UA" sz="1600" b="1">
                    <a:latin typeface="Calibri" pitchFamily="34" charset="0"/>
                  </a:rPr>
                  <a:t>НАКОПИУВАЧІ</a:t>
                </a:r>
                <a:endParaRPr lang="en-US" sz="1600" b="1">
                  <a:latin typeface="Calibri" pitchFamily="34" charset="0"/>
                </a:endParaRPr>
              </a:p>
            </p:txBody>
          </p:sp>
          <p:sp>
            <p:nvSpPr>
              <p:cNvPr id="34832" name="Oval 15"/>
              <p:cNvSpPr>
                <a:spLocks noChangeAspect="1" noChangeArrowheads="1"/>
              </p:cNvSpPr>
              <p:nvPr/>
            </p:nvSpPr>
            <p:spPr bwMode="auto">
              <a:xfrm>
                <a:off x="315913" y="4099520"/>
                <a:ext cx="1620000" cy="1620000"/>
              </a:xfrm>
              <a:prstGeom prst="ellipse">
                <a:avLst/>
              </a:prstGeom>
              <a:noFill/>
              <a:ln w="57150">
                <a:solidFill>
                  <a:srgbClr val="00B0F0"/>
                </a:solidFill>
                <a:round/>
                <a:headEnd/>
                <a:tailEnd/>
              </a:ln>
            </p:spPr>
            <p:txBody>
              <a:bodyPr lIns="0" tIns="0" rIns="0" bIns="0" anchor="ctr"/>
              <a:lstStyle/>
              <a:p>
                <a:pPr algn="ctr" eaLnBrk="0" hangingPunct="0"/>
                <a:r>
                  <a:rPr lang="uk-UA" sz="1500" b="1">
                    <a:latin typeface="Calibri" pitchFamily="34" charset="0"/>
                  </a:rPr>
                  <a:t>МАТЕРІАЛИ ДЛЯ РЕСАЙКЛІНГУ</a:t>
                </a:r>
                <a:endParaRPr lang="en-US" sz="1500" b="1">
                  <a:latin typeface="Calibri" pitchFamily="34" charset="0"/>
                </a:endParaRPr>
              </a:p>
            </p:txBody>
          </p:sp>
        </p:grpSp>
      </p:grp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3736975" y="3025775"/>
            <a:ext cx="16541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3200" b="1">
                <a:solidFill>
                  <a:srgbClr val="00B0F0"/>
                </a:solidFill>
                <a:latin typeface="Calibri" pitchFamily="34" charset="0"/>
              </a:rPr>
              <a:t>НОВІ</a:t>
            </a:r>
          </a:p>
          <a:p>
            <a:pPr algn="ctr"/>
            <a:r>
              <a:rPr lang="uk-UA" sz="3200" b="1">
                <a:solidFill>
                  <a:srgbClr val="00B0F0"/>
                </a:solidFill>
                <a:latin typeface="Calibri" pitchFamily="34" charset="0"/>
              </a:rPr>
              <a:t>БІЗНЕСИ</a:t>
            </a:r>
            <a:endParaRPr lang="en-US" sz="3200">
              <a:solidFill>
                <a:srgbClr val="00B0F0"/>
              </a:solidFill>
              <a:latin typeface="Calibri" pitchFamily="34" charset="0"/>
            </a:endParaRPr>
          </a:p>
        </p:txBody>
      </p:sp>
      <p:sp>
        <p:nvSpPr>
          <p:cNvPr id="34822" name="Rectangle 4"/>
          <p:cNvSpPr>
            <a:spLocks noChangeArrowheads="1"/>
          </p:cNvSpPr>
          <p:nvPr/>
        </p:nvSpPr>
        <p:spPr bwMode="auto">
          <a:xfrm>
            <a:off x="322263" y="5678488"/>
            <a:ext cx="84994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2000" b="1">
                <a:latin typeface="Calibri" pitchFamily="34" charset="0"/>
              </a:rPr>
              <a:t>ПІДТРИМКА ДЕРЖАВИ У ВСТАНОВЛЕННІ В ДОМОГОСПОДАРСТВАХ ТА НА ПІДПРИЄМСТВАХ СИСТЕМ З НАКОПИЧУВАННЯ ЕЛЕКТРОЕНЕРГІЇ</a:t>
            </a:r>
            <a:endParaRPr lang="en-US" sz="2000" b="1"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13819872_1021250761298836_1838736377_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Line 6"/>
          <p:cNvSpPr>
            <a:spLocks noChangeShapeType="1"/>
          </p:cNvSpPr>
          <p:nvPr/>
        </p:nvSpPr>
        <p:spPr bwMode="auto">
          <a:xfrm>
            <a:off x="315913" y="304800"/>
            <a:ext cx="0" cy="438150"/>
          </a:xfrm>
          <a:prstGeom prst="line">
            <a:avLst/>
          </a:prstGeom>
          <a:noFill/>
          <a:ln w="76200">
            <a:solidFill>
              <a:schemeClr val="bg1"/>
            </a:solidFill>
            <a:round/>
            <a:headEnd/>
            <a:tailEnd/>
          </a:ln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ln>
                <a:solidFill>
                  <a:schemeClr val="bg1"/>
                </a:solidFill>
              </a:ln>
              <a:latin typeface="+mn-lt"/>
            </a:endParaRPr>
          </a:p>
        </p:txBody>
      </p:sp>
      <p:sp>
        <p:nvSpPr>
          <p:cNvPr id="35843" name="Text Box 3"/>
          <p:cNvSpPr txBox="1">
            <a:spLocks noChangeArrowheads="1"/>
          </p:cNvSpPr>
          <p:nvPr/>
        </p:nvSpPr>
        <p:spPr bwMode="auto">
          <a:xfrm>
            <a:off x="371475" y="168275"/>
            <a:ext cx="3241675" cy="708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uk-UA" sz="4000" b="1">
                <a:solidFill>
                  <a:schemeClr val="bg1"/>
                </a:solidFill>
                <a:latin typeface="Calibri" pitchFamily="34" charset="0"/>
              </a:rPr>
              <a:t>Цілі реформи</a:t>
            </a:r>
            <a:endParaRPr lang="en-US" sz="4000" b="1">
              <a:solidFill>
                <a:schemeClr val="bg1"/>
              </a:solidFill>
              <a:latin typeface="Calibri" pitchFamily="34" charset="0"/>
            </a:endParaRPr>
          </a:p>
        </p:txBody>
      </p:sp>
      <p:grpSp>
        <p:nvGrpSpPr>
          <p:cNvPr id="35844" name="Group 2"/>
          <p:cNvGrpSpPr>
            <a:grpSpLocks/>
          </p:cNvGrpSpPr>
          <p:nvPr/>
        </p:nvGrpSpPr>
        <p:grpSpPr bwMode="auto">
          <a:xfrm>
            <a:off x="765175" y="1820863"/>
            <a:ext cx="7980363" cy="1200150"/>
            <a:chOff x="764442" y="1920260"/>
            <a:chExt cx="7981077" cy="1200329"/>
          </a:xfrm>
        </p:grpSpPr>
        <p:sp>
          <p:nvSpPr>
            <p:cNvPr id="2" name="Oval 1"/>
            <p:cNvSpPr/>
            <p:nvPr/>
          </p:nvSpPr>
          <p:spPr>
            <a:xfrm>
              <a:off x="764442" y="1990120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sz="4400" b="1" dirty="0"/>
                <a:t>1</a:t>
              </a:r>
              <a:endParaRPr lang="en-US" sz="4400" b="1" dirty="0"/>
            </a:p>
          </p:txBody>
        </p:sp>
        <p:sp>
          <p:nvSpPr>
            <p:cNvPr id="19" name="TextBox 18"/>
            <p:cNvSpPr txBox="1"/>
            <p:nvPr/>
          </p:nvSpPr>
          <p:spPr>
            <a:xfrm>
              <a:off x="2242537" y="1920260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УКРАЇНІ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СУЧАСНЕ ВИРОБНИЦТВО ЕЛЕКТРИЧНОГО ТРАНСПОРТУ ТА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ЕЛЕМЕНТІВ ІНФРАСТРУКТУРИ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35845" name="Group 3"/>
          <p:cNvGrpSpPr>
            <a:grpSpLocks/>
          </p:cNvGrpSpPr>
          <p:nvPr/>
        </p:nvGrpSpPr>
        <p:grpSpPr bwMode="auto">
          <a:xfrm>
            <a:off x="765175" y="3330575"/>
            <a:ext cx="7980363" cy="1200150"/>
            <a:chOff x="764442" y="3642841"/>
            <a:chExt cx="7981077" cy="1200329"/>
          </a:xfrm>
        </p:grpSpPr>
        <p:sp>
          <p:nvSpPr>
            <p:cNvPr id="20" name="Oval 19"/>
            <p:cNvSpPr/>
            <p:nvPr/>
          </p:nvSpPr>
          <p:spPr>
            <a:xfrm>
              <a:off x="764442" y="3703175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4400" b="1" dirty="0"/>
                <a:t>2</a:t>
              </a:r>
              <a:endParaRPr lang="en-US" sz="4400" b="1" dirty="0"/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242537" y="3642841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УКРАЇНЦЯМ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МОЖЛИВІСТЬ ЕКОНОМНО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ОНОВИТИ ВЛАСНИЙ ТРАНСПОРТ</a:t>
              </a:r>
            </a:p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З ТУРБОТОЮ ПРО ДОВКІЛЛЯ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  <p:grpSp>
        <p:nvGrpSpPr>
          <p:cNvPr id="35846" name="Group 23"/>
          <p:cNvGrpSpPr>
            <a:grpSpLocks/>
          </p:cNvGrpSpPr>
          <p:nvPr/>
        </p:nvGrpSpPr>
        <p:grpSpPr bwMode="auto">
          <a:xfrm>
            <a:off x="765175" y="4838700"/>
            <a:ext cx="7980363" cy="1200150"/>
            <a:chOff x="764442" y="3642841"/>
            <a:chExt cx="7981077" cy="1200329"/>
          </a:xfrm>
        </p:grpSpPr>
        <p:sp>
          <p:nvSpPr>
            <p:cNvPr id="25" name="Oval 24"/>
            <p:cNvSpPr/>
            <p:nvPr/>
          </p:nvSpPr>
          <p:spPr>
            <a:xfrm>
              <a:off x="764442" y="3703175"/>
              <a:ext cx="1079597" cy="1079661"/>
            </a:xfrm>
            <a:prstGeom prst="ellipse">
              <a:avLst/>
            </a:prstGeom>
            <a:noFill/>
            <a:ln w="57150">
              <a:solidFill>
                <a:srgbClr val="92D05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4400" b="1" dirty="0"/>
                <a:t>3</a:t>
              </a:r>
              <a:endParaRPr lang="en-US" sz="4400" b="1" dirty="0"/>
            </a:p>
          </p:txBody>
        </p:sp>
        <p:sp>
          <p:nvSpPr>
            <p:cNvPr id="26" name="TextBox 25"/>
            <p:cNvSpPr txBox="1"/>
            <p:nvPr/>
          </p:nvSpPr>
          <p:spPr>
            <a:xfrm>
              <a:off x="2242537" y="3642841"/>
              <a:ext cx="6502982" cy="1200329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uk-UA" sz="2400" b="1" dirty="0">
                  <a:solidFill>
                    <a:schemeClr val="bg1"/>
                  </a:solidFill>
                  <a:latin typeface="+mn-lt"/>
                </a:rPr>
                <a:t>БІЗНЕСУ – </a:t>
              </a:r>
              <a:r>
                <a:rPr lang="uk-UA" sz="2400" b="1" dirty="0">
                  <a:solidFill>
                    <a:schemeClr val="bg1">
                      <a:lumMod val="85000"/>
                    </a:schemeClr>
                  </a:solidFill>
                  <a:latin typeface="+mn-lt"/>
                </a:rPr>
                <a:t>ІНСТРУМЕНТИ ДЛЯ РОСТУ ТА ОНОВЛЕННЯ ТРАНСПОРТНОГО ФЛОТУ НА ЕКОНОМІЧНИЙ ТА ЕКОЛОГІЧНИЙ</a:t>
              </a:r>
              <a:endParaRPr lang="en-US" sz="2400" b="1" dirty="0">
                <a:solidFill>
                  <a:schemeClr val="bg1">
                    <a:lumMod val="85000"/>
                  </a:schemeClr>
                </a:solidFill>
                <a:latin typeface="+mn-lt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ext Box 3"/>
          <p:cNvSpPr txBox="1">
            <a:spLocks noChangeArrowheads="1"/>
          </p:cNvSpPr>
          <p:nvPr/>
        </p:nvSpPr>
        <p:spPr bwMode="auto">
          <a:xfrm>
            <a:off x="371475" y="2366963"/>
            <a:ext cx="8407400" cy="831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uk-UA" sz="4800" b="1">
                <a:latin typeface="Calibri" pitchFamily="34" charset="0"/>
              </a:rPr>
              <a:t>ДЯКУЮ ЗА УВАГУ</a:t>
            </a:r>
            <a:endParaRPr lang="en-US" sz="4800" b="1">
              <a:latin typeface="Calibri" pitchFamily="34" charset="0"/>
            </a:endParaRP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209800" y="5373688"/>
            <a:ext cx="4724400" cy="1077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uk-UA" sz="3200">
                <a:solidFill>
                  <a:schemeClr val="bg1"/>
                </a:solidFill>
                <a:latin typeface="Calibri" pitchFamily="34" charset="0"/>
              </a:rPr>
              <a:t>ВОЛОДИМИР ОМЕЛЯН</a:t>
            </a:r>
          </a:p>
          <a:p>
            <a:pPr algn="ctr"/>
            <a:r>
              <a:rPr lang="uk-UA" sz="3200">
                <a:solidFill>
                  <a:schemeClr val="bg1"/>
                </a:solidFill>
                <a:latin typeface="Calibri" pitchFamily="34" charset="0"/>
              </a:rPr>
              <a:t>МІНІСТР ІНФРАСТРУКТУРИ</a:t>
            </a:r>
            <a:endParaRPr lang="en-US" sz="3200">
              <a:solidFill>
                <a:schemeClr val="bg1"/>
              </a:solidFill>
              <a:latin typeface="Calibri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6522</TotalTime>
  <Words>658</Words>
  <Application>Microsoft Macintosh PowerPoint</Application>
  <PresentationFormat>Экран (4:3)</PresentationFormat>
  <Paragraphs>255</Paragraphs>
  <Slides>23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Шаблон оформления</vt:lpstr>
      </vt:variant>
      <vt:variant>
        <vt:i4>1</vt:i4>
      </vt:variant>
      <vt:variant>
        <vt:lpstr>Внедренные серверы OLE</vt:lpstr>
      </vt:variant>
      <vt:variant>
        <vt:i4>0</vt:i4>
      </vt:variant>
      <vt:variant>
        <vt:lpstr>Заголовки слайдов</vt:lpstr>
      </vt:variant>
      <vt:variant>
        <vt:i4>23</vt:i4>
      </vt:variant>
    </vt:vector>
  </HeadingPairs>
  <TitlesOfParts>
    <vt:vector size="28" baseType="lpstr">
      <vt:lpstr>Calibri</vt:lpstr>
      <vt:lpstr>Arial</vt:lpstr>
      <vt:lpstr>Calibri Light</vt:lpstr>
      <vt:lpstr>Helvetica</vt:lpstr>
      <vt:lpstr>Office Theme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Alexander Ozeran</dc:creator>
  <cp:lastModifiedBy>TM</cp:lastModifiedBy>
  <cp:revision>115</cp:revision>
  <cp:lastPrinted>2016-12-21T15:17:45Z</cp:lastPrinted>
  <dcterms:created xsi:type="dcterms:W3CDTF">2016-12-21T03:34:28Z</dcterms:created>
  <dcterms:modified xsi:type="dcterms:W3CDTF">2017-04-13T12:56:55Z</dcterms:modified>
</cp:coreProperties>
</file>